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22.fntdata" ContentType="application/x-fontdata"/>
  <Override PartName="/ppt/fonts/font23.fntdata" ContentType="application/x-fontdata"/>
  <Override PartName="/ppt/fonts/font24.fntdata" ContentType="application/x-fontdata"/>
  <Override PartName="/ppt/fonts/font25.fntdata" ContentType="application/x-fontdata"/>
  <Override PartName="/ppt/fonts/font26.fntdata" ContentType="application/x-fontdata"/>
  <Override PartName="/ppt/fonts/font27.fntdata" ContentType="application/x-fontdata"/>
  <Override PartName="/ppt/fonts/font28.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sldIdLst>
    <p:sldId id="256" r:id="rId3"/>
    <p:sldId id="338" r:id="rId5"/>
    <p:sldId id="339" r:id="rId6"/>
    <p:sldId id="264" r:id="rId7"/>
    <p:sldId id="288" r:id="rId8"/>
    <p:sldId id="340" r:id="rId9"/>
    <p:sldId id="341" r:id="rId10"/>
    <p:sldId id="342" r:id="rId11"/>
    <p:sldId id="287" r:id="rId12"/>
    <p:sldId id="316" r:id="rId13"/>
    <p:sldId id="343" r:id="rId14"/>
    <p:sldId id="344" r:id="rId15"/>
    <p:sldId id="345" r:id="rId16"/>
    <p:sldId id="346" r:id="rId17"/>
    <p:sldId id="347" r:id="rId18"/>
    <p:sldId id="348" r:id="rId19"/>
    <p:sldId id="349" r:id="rId20"/>
    <p:sldId id="350" r:id="rId21"/>
    <p:sldId id="351" r:id="rId22"/>
    <p:sldId id="297" r:id="rId23"/>
    <p:sldId id="352" r:id="rId24"/>
    <p:sldId id="353" r:id="rId25"/>
    <p:sldId id="354" r:id="rId26"/>
    <p:sldId id="355" r:id="rId27"/>
    <p:sldId id="356" r:id="rId28"/>
    <p:sldId id="310" r:id="rId29"/>
    <p:sldId id="357" r:id="rId30"/>
    <p:sldId id="359" r:id="rId31"/>
    <p:sldId id="360" r:id="rId32"/>
    <p:sldId id="361" r:id="rId33"/>
    <p:sldId id="362" r:id="rId34"/>
    <p:sldId id="370" r:id="rId35"/>
    <p:sldId id="372" r:id="rId36"/>
    <p:sldId id="373" r:id="rId37"/>
    <p:sldId id="374" r:id="rId38"/>
    <p:sldId id="375" r:id="rId39"/>
    <p:sldId id="369" r:id="rId40"/>
    <p:sldId id="371" r:id="rId41"/>
    <p:sldId id="376" r:id="rId42"/>
    <p:sldId id="377" r:id="rId43"/>
  </p:sldIdLst>
  <p:sldSz cx="12192000" cy="6858000"/>
  <p:notesSz cx="6858000" cy="9144000"/>
  <p:embeddedFontLst>
    <p:embeddedFont>
      <p:font typeface="黑体" panose="02010609060101010101" pitchFamily="49" charset="-122"/>
      <p:regular r:id="rId47"/>
    </p:embeddedFont>
    <p:embeddedFont>
      <p:font typeface="微软雅黑" panose="020B0503020204020204" pitchFamily="34" charset="-122"/>
      <p:regular r:id="rId48"/>
    </p:embeddedFont>
    <p:embeddedFont>
      <p:font typeface="Arial Black" panose="020B0A04020102020204" pitchFamily="34" charset="0"/>
      <p:bold r:id="rId49"/>
    </p:embeddedFont>
    <p:embeddedFont>
      <p:font typeface="GalaxyText Std" panose="00020600040101010101" charset="-122"/>
      <p:regular r:id="rId50"/>
    </p:embeddedFont>
    <p:embeddedFont>
      <p:font typeface="Segoe Script" panose="020B0504020000000003" charset="0"/>
      <p:regular r:id="rId51"/>
      <p:bold r:id="rId52"/>
    </p:embeddedFont>
    <p:embeddedFont>
      <p:font typeface="SentyBrush" panose="03000600000000000000" charset="0"/>
      <p:regular r:id="rId53"/>
    </p:embeddedFont>
    <p:embeddedFont>
      <p:font typeface="Trebuchet MS" panose="020B0603020202020204" charset="0"/>
      <p:regular r:id="rId54"/>
      <p:bold r:id="rId55"/>
      <p:italic r:id="rId56"/>
      <p:boldItalic r:id="rId57"/>
    </p:embeddedFont>
    <p:embeddedFont>
      <p:font typeface="Comic Sans MS" panose="030F0702030302020204" charset="0"/>
      <p:regular r:id="rId58"/>
      <p:bold r:id="rId59"/>
    </p:embeddedFont>
    <p:embeddedFont>
      <p:font typeface="Aharoni" panose="02010803020104030203" charset="0"/>
      <p:bold r:id="rId60"/>
    </p:embeddedFont>
    <p:embeddedFont>
      <p:font typeface="Calibri" panose="020F0502020204030204" charset="0"/>
      <p:regular r:id="rId61"/>
      <p:bold r:id="rId62"/>
      <p:italic r:id="rId63"/>
      <p:boldItalic r:id="rId64"/>
    </p:embeddedFont>
    <p:embeddedFont>
      <p:font typeface="AR HeiB5 UL" panose="020B0A00000000000000" charset="-120"/>
      <p:bold r:id="rId65"/>
    </p:embeddedFont>
    <p:embeddedFont>
      <p:font typeface="Georgia" panose="02040502050405020303" pitchFamily="18" charset="0"/>
      <p:regular r:id="rId66"/>
      <p:bold r:id="rId67"/>
      <p:italic r:id="rId68"/>
      <p:boldItalic r:id="rId69"/>
    </p:embeddedFont>
    <p:embeddedFont>
      <p:font typeface="SymbolProp BT" panose="05000000000000000000" charset="0"/>
      <p:regular r:id="rId70"/>
    </p:embeddedFont>
    <p:embeddedFont>
      <p:font typeface="Migraffiti" panose="00020600040101010101" charset="-122"/>
      <p:regular r:id="rId71"/>
    </p:embeddedFont>
    <p:embeddedFont>
      <p:font typeface="Traditional Arabic" panose="02020603050405020304" charset="0"/>
      <p:regular r:id="rId72"/>
      <p:bold r:id="rId73"/>
    </p:embeddedFont>
    <p:embeddedFont>
      <p:font typeface="LogicA" panose="05010501010000010501" charset="0"/>
      <p:regular r:id="rId74"/>
    </p:embeddedFont>
  </p:embeddedFontLst>
  <p:defaultTextStyle>
    <a:defPPr>
      <a:defRPr lang="zh-CN"/>
    </a:defPPr>
    <a:lvl1pPr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黑体" panose="02010609060101010101" pitchFamily="49" charset="-122"/>
        <a:cs typeface="+mn-cs"/>
      </a:defRPr>
    </a:lvl5pPr>
    <a:lvl6pPr marL="2286000" algn="l" defTabSz="914400" rtl="0" eaLnBrk="1" latinLnBrk="1" hangingPunct="1">
      <a:defRPr kern="1200">
        <a:solidFill>
          <a:schemeClr val="tx1"/>
        </a:solidFill>
        <a:latin typeface="Arial" panose="020B0604020202020204" pitchFamily="34" charset="0"/>
        <a:ea typeface="黑体" panose="02010609060101010101" pitchFamily="49" charset="-122"/>
        <a:cs typeface="+mn-cs"/>
      </a:defRPr>
    </a:lvl6pPr>
    <a:lvl7pPr marL="2743200" algn="l" defTabSz="914400" rtl="0" eaLnBrk="1" latinLnBrk="1" hangingPunct="1">
      <a:defRPr kern="1200">
        <a:solidFill>
          <a:schemeClr val="tx1"/>
        </a:solidFill>
        <a:latin typeface="Arial" panose="020B0604020202020204" pitchFamily="34" charset="0"/>
        <a:ea typeface="黑体" panose="02010609060101010101" pitchFamily="49" charset="-122"/>
        <a:cs typeface="+mn-cs"/>
      </a:defRPr>
    </a:lvl7pPr>
    <a:lvl8pPr marL="3200400" algn="l" defTabSz="914400" rtl="0" eaLnBrk="1" latinLnBrk="1" hangingPunct="1">
      <a:defRPr kern="1200">
        <a:solidFill>
          <a:schemeClr val="tx1"/>
        </a:solidFill>
        <a:latin typeface="Arial" panose="020B0604020202020204" pitchFamily="34" charset="0"/>
        <a:ea typeface="黑体" panose="02010609060101010101" pitchFamily="49" charset="-122"/>
        <a:cs typeface="+mn-cs"/>
      </a:defRPr>
    </a:lvl8pPr>
    <a:lvl9pPr marL="3657600" algn="l" defTabSz="914400" rtl="0" eaLnBrk="1" latinLnBrk="1" hangingPunct="1">
      <a:defRPr kern="1200">
        <a:solidFill>
          <a:schemeClr val="tx1"/>
        </a:solidFill>
        <a:latin typeface="Arial" panose="020B0604020202020204" pitchFamily="34" charset="0"/>
        <a:ea typeface="黑体" panose="02010609060101010101" pitchFamily="49"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000000"/>
    <a:srgbClr val="F2F2F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76" autoAdjust="0"/>
    <p:restoredTop sz="73126" autoAdjust="0"/>
  </p:normalViewPr>
  <p:slideViewPr>
    <p:cSldViewPr snapToGrid="0">
      <p:cViewPr varScale="1">
        <p:scale>
          <a:sx n="52" d="100"/>
          <a:sy n="52" d="100"/>
        </p:scale>
        <p:origin x="-1350" y="-90"/>
      </p:cViewPr>
      <p:guideLst>
        <p:guide orient="horz" pos="1962"/>
        <p:guide pos="3952"/>
      </p:guideLst>
    </p:cSldViewPr>
  </p:slideViewPr>
  <p:notesTextViewPr>
    <p:cViewPr>
      <p:scale>
        <a:sx n="1" d="1"/>
        <a:sy n="1" d="1"/>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4" Type="http://schemas.openxmlformats.org/officeDocument/2006/relationships/font" Target="fonts/font28.fntdata"/><Relationship Id="rId73" Type="http://schemas.openxmlformats.org/officeDocument/2006/relationships/font" Target="fonts/font27.fntdata"/><Relationship Id="rId72" Type="http://schemas.openxmlformats.org/officeDocument/2006/relationships/font" Target="fonts/font26.fntdata"/><Relationship Id="rId71" Type="http://schemas.openxmlformats.org/officeDocument/2006/relationships/font" Target="fonts/font25.fntdata"/><Relationship Id="rId70" Type="http://schemas.openxmlformats.org/officeDocument/2006/relationships/font" Target="fonts/font24.fntdata"/><Relationship Id="rId7" Type="http://schemas.openxmlformats.org/officeDocument/2006/relationships/slide" Target="slides/slide4.xml"/><Relationship Id="rId69" Type="http://schemas.openxmlformats.org/officeDocument/2006/relationships/font" Target="fonts/font23.fntdata"/><Relationship Id="rId68" Type="http://schemas.openxmlformats.org/officeDocument/2006/relationships/font" Target="fonts/font22.fntdata"/><Relationship Id="rId67" Type="http://schemas.openxmlformats.org/officeDocument/2006/relationships/font" Target="fonts/font21.fntdata"/><Relationship Id="rId66" Type="http://schemas.openxmlformats.org/officeDocument/2006/relationships/font" Target="fonts/font20.fntdata"/><Relationship Id="rId65" Type="http://schemas.openxmlformats.org/officeDocument/2006/relationships/font" Target="fonts/font19.fntdata"/><Relationship Id="rId64" Type="http://schemas.openxmlformats.org/officeDocument/2006/relationships/font" Target="fonts/font18.fntdata"/><Relationship Id="rId63" Type="http://schemas.openxmlformats.org/officeDocument/2006/relationships/font" Target="fonts/font17.fntdata"/><Relationship Id="rId62" Type="http://schemas.openxmlformats.org/officeDocument/2006/relationships/font" Target="fonts/font16.fntdata"/><Relationship Id="rId61" Type="http://schemas.openxmlformats.org/officeDocument/2006/relationships/font" Target="fonts/font15.fntdata"/><Relationship Id="rId60" Type="http://schemas.openxmlformats.org/officeDocument/2006/relationships/font" Target="fonts/font14.fntdata"/><Relationship Id="rId6" Type="http://schemas.openxmlformats.org/officeDocument/2006/relationships/slide" Target="slides/slide3.xml"/><Relationship Id="rId59" Type="http://schemas.openxmlformats.org/officeDocument/2006/relationships/font" Target="fonts/font13.fntdata"/><Relationship Id="rId58" Type="http://schemas.openxmlformats.org/officeDocument/2006/relationships/font" Target="fonts/font12.fntdata"/><Relationship Id="rId57" Type="http://schemas.openxmlformats.org/officeDocument/2006/relationships/font" Target="fonts/font11.fntdata"/><Relationship Id="rId56" Type="http://schemas.openxmlformats.org/officeDocument/2006/relationships/font" Target="fonts/font10.fntdata"/><Relationship Id="rId55" Type="http://schemas.openxmlformats.org/officeDocument/2006/relationships/font" Target="fonts/font9.fntdata"/><Relationship Id="rId54" Type="http://schemas.openxmlformats.org/officeDocument/2006/relationships/font" Target="fonts/font8.fntdata"/><Relationship Id="rId53" Type="http://schemas.openxmlformats.org/officeDocument/2006/relationships/font" Target="fonts/font7.fntdata"/><Relationship Id="rId52" Type="http://schemas.openxmlformats.org/officeDocument/2006/relationships/font" Target="fonts/font6.fntdata"/><Relationship Id="rId51" Type="http://schemas.openxmlformats.org/officeDocument/2006/relationships/font" Target="fonts/font5.fntdata"/><Relationship Id="rId50" Type="http://schemas.openxmlformats.org/officeDocument/2006/relationships/font" Target="fonts/font4.fntdata"/><Relationship Id="rId5" Type="http://schemas.openxmlformats.org/officeDocument/2006/relationships/slide" Target="slides/slide2.xml"/><Relationship Id="rId49" Type="http://schemas.openxmlformats.org/officeDocument/2006/relationships/font" Target="fonts/font3.fntdata"/><Relationship Id="rId48" Type="http://schemas.openxmlformats.org/officeDocument/2006/relationships/font" Target="fonts/font2.fntdata"/><Relationship Id="rId47" Type="http://schemas.openxmlformats.org/officeDocument/2006/relationships/font" Target="fonts/font1.fntdata"/><Relationship Id="rId46" Type="http://schemas.openxmlformats.org/officeDocument/2006/relationships/tableStyles" Target="tableStyles.xml"/><Relationship Id="rId45" Type="http://schemas.openxmlformats.org/officeDocument/2006/relationships/viewProps" Target="viewProps.xml"/><Relationship Id="rId44" Type="http://schemas.openxmlformats.org/officeDocument/2006/relationships/presProps" Target="presProps.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smtClean="0">
                <a:latin typeface="+mn-lt"/>
                <a:ea typeface="+mn-ea"/>
              </a:defRPr>
            </a:lvl1pPr>
          </a:lstStyle>
          <a:p>
            <a:pPr>
              <a:defRPr/>
            </a:pPr>
            <a:fld id="{9EE2373B-A79A-4F44-BF17-7D7098BE036B}" type="datetimeFigureOut">
              <a:rPr lang="zh-CN" altLang="en-US"/>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400550"/>
            <a:ext cx="5486400" cy="3600450"/>
          </a:xfrm>
          <a:prstGeom prst="rect">
            <a:avLst/>
          </a:prstGeom>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eaLnBrk="1" fontAlgn="auto" hangingPunct="1">
              <a:spcBef>
                <a:spcPts val="0"/>
              </a:spcBef>
              <a:spcAft>
                <a:spcPts val="0"/>
              </a:spcAft>
              <a:defRPr sz="1200" smtClean="0">
                <a:latin typeface="+mn-lt"/>
                <a:ea typeface="+mn-ea"/>
              </a:defRPr>
            </a:lvl1pPr>
          </a:lstStyle>
          <a:p>
            <a:pPr>
              <a:defRPr/>
            </a:pPr>
            <a:fld id="{51CFD161-63F8-4488-8E25-C0D4A2A2667A}"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51CFD161-63F8-4488-8E25-C0D4A2A2667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altLang="ko-KR" dirty="0" smtClean="0"/>
          </a:p>
        </p:txBody>
      </p:sp>
      <p:sp>
        <p:nvSpPr>
          <p:cNvPr id="4" name="슬라이드 번호 개체 틀 3"/>
          <p:cNvSpPr>
            <a:spLocks noGrp="1"/>
          </p:cNvSpPr>
          <p:nvPr>
            <p:ph type="sldNum" sz="quarter" idx="10"/>
          </p:nvPr>
        </p:nvSpPr>
        <p:spPr/>
        <p:txBody>
          <a:bodyPr/>
          <a:lstStyle/>
          <a:p>
            <a:pPr>
              <a:defRPr/>
            </a:pPr>
            <a:fld id="{51CFD161-63F8-4488-8E25-C0D4A2A2667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altLang="ko-KR" dirty="0" smtClean="0"/>
          </a:p>
        </p:txBody>
      </p:sp>
      <p:sp>
        <p:nvSpPr>
          <p:cNvPr id="4" name="슬라이드 번호 개체 틀 3"/>
          <p:cNvSpPr>
            <a:spLocks noGrp="1"/>
          </p:cNvSpPr>
          <p:nvPr>
            <p:ph type="sldNum" sz="quarter" idx="10"/>
          </p:nvPr>
        </p:nvSpPr>
        <p:spPr/>
        <p:txBody>
          <a:bodyPr/>
          <a:lstStyle/>
          <a:p>
            <a:pPr>
              <a:defRPr/>
            </a:pPr>
            <a:fld id="{51CFD161-63F8-4488-8E25-C0D4A2A2667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altLang="ko-KR" dirty="0" smtClean="0"/>
          </a:p>
        </p:txBody>
      </p:sp>
      <p:sp>
        <p:nvSpPr>
          <p:cNvPr id="4" name="슬라이드 번호 개체 틀 3"/>
          <p:cNvSpPr>
            <a:spLocks noGrp="1"/>
          </p:cNvSpPr>
          <p:nvPr>
            <p:ph type="sldNum" sz="quarter" idx="10"/>
          </p:nvPr>
        </p:nvSpPr>
        <p:spPr/>
        <p:txBody>
          <a:bodyPr/>
          <a:lstStyle/>
          <a:p>
            <a:pPr>
              <a:defRPr/>
            </a:pPr>
            <a:fld id="{51CFD161-63F8-4488-8E25-C0D4A2A2667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altLang="ko-KR" dirty="0" smtClean="0"/>
          </a:p>
        </p:txBody>
      </p:sp>
      <p:sp>
        <p:nvSpPr>
          <p:cNvPr id="4" name="슬라이드 번호 개체 틀 3"/>
          <p:cNvSpPr>
            <a:spLocks noGrp="1"/>
          </p:cNvSpPr>
          <p:nvPr>
            <p:ph type="sldNum" sz="quarter" idx="10"/>
          </p:nvPr>
        </p:nvSpPr>
        <p:spPr/>
        <p:txBody>
          <a:bodyPr/>
          <a:lstStyle/>
          <a:p>
            <a:pPr>
              <a:defRPr/>
            </a:pPr>
            <a:fld id="{51CFD161-63F8-4488-8E25-C0D4A2A2667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altLang="ko-KR" dirty="0" smtClean="0"/>
          </a:p>
        </p:txBody>
      </p:sp>
      <p:sp>
        <p:nvSpPr>
          <p:cNvPr id="4" name="슬라이드 번호 개체 틀 3"/>
          <p:cNvSpPr>
            <a:spLocks noGrp="1"/>
          </p:cNvSpPr>
          <p:nvPr>
            <p:ph type="sldNum" sz="quarter" idx="10"/>
          </p:nvPr>
        </p:nvSpPr>
        <p:spPr/>
        <p:txBody>
          <a:bodyPr/>
          <a:lstStyle/>
          <a:p>
            <a:pPr>
              <a:defRPr/>
            </a:pPr>
            <a:fld id="{51CFD161-63F8-4488-8E25-C0D4A2A2667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altLang="ko-KR" dirty="0" smtClean="0"/>
          </a:p>
        </p:txBody>
      </p:sp>
      <p:sp>
        <p:nvSpPr>
          <p:cNvPr id="4" name="슬라이드 번호 개체 틀 3"/>
          <p:cNvSpPr>
            <a:spLocks noGrp="1"/>
          </p:cNvSpPr>
          <p:nvPr>
            <p:ph type="sldNum" sz="quarter" idx="10"/>
          </p:nvPr>
        </p:nvSpPr>
        <p:spPr/>
        <p:txBody>
          <a:bodyPr/>
          <a:lstStyle/>
          <a:p>
            <a:pPr>
              <a:defRPr/>
            </a:pPr>
            <a:fld id="{51CFD161-63F8-4488-8E25-C0D4A2A2667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zh-CN" altLang="en-US" dirty="0" smtClean="0"/>
          </a:p>
        </p:txBody>
      </p:sp>
      <p:sp>
        <p:nvSpPr>
          <p:cNvPr id="4" name="슬라이드 번호 개체 틀 3"/>
          <p:cNvSpPr>
            <a:spLocks noGrp="1"/>
          </p:cNvSpPr>
          <p:nvPr>
            <p:ph type="sldNum" sz="quarter" idx="10"/>
          </p:nvPr>
        </p:nvSpPr>
        <p:spPr/>
        <p:txBody>
          <a:bodyPr/>
          <a:lstStyle/>
          <a:p>
            <a:pPr>
              <a:defRPr/>
            </a:pPr>
            <a:fld id="{51CFD161-63F8-4488-8E25-C0D4A2A2667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51CFD161-63F8-4488-8E25-C0D4A2A2667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51CFD161-63F8-4488-8E25-C0D4A2A2667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51CFD161-63F8-4488-8E25-C0D4A2A2667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ko-KR" altLang="en-US" dirty="0"/>
          </a:p>
        </p:txBody>
      </p:sp>
      <p:sp>
        <p:nvSpPr>
          <p:cNvPr id="4" name="슬라이드 번호 개체 틀 3"/>
          <p:cNvSpPr>
            <a:spLocks noGrp="1"/>
          </p:cNvSpPr>
          <p:nvPr>
            <p:ph type="sldNum" sz="quarter" idx="10"/>
          </p:nvPr>
        </p:nvSpPr>
        <p:spPr/>
        <p:txBody>
          <a:bodyPr/>
          <a:lstStyle/>
          <a:p>
            <a:pPr>
              <a:defRPr/>
            </a:pPr>
            <a:fld id="{51CFD161-63F8-4488-8E25-C0D4A2A2667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altLang="ko-KR" dirty="0" smtClean="0"/>
          </a:p>
        </p:txBody>
      </p:sp>
      <p:sp>
        <p:nvSpPr>
          <p:cNvPr id="4" name="슬라이드 번호 개체 틀 3"/>
          <p:cNvSpPr>
            <a:spLocks noGrp="1"/>
          </p:cNvSpPr>
          <p:nvPr>
            <p:ph type="sldNum" sz="quarter" idx="10"/>
          </p:nvPr>
        </p:nvSpPr>
        <p:spPr/>
        <p:txBody>
          <a:bodyPr/>
          <a:lstStyle/>
          <a:p>
            <a:pPr>
              <a:defRPr/>
            </a:pPr>
            <a:fld id="{51CFD161-63F8-4488-8E25-C0D4A2A2667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altLang="ko-KR" dirty="0" smtClean="0"/>
          </a:p>
        </p:txBody>
      </p:sp>
      <p:sp>
        <p:nvSpPr>
          <p:cNvPr id="4" name="슬라이드 번호 개체 틀 3"/>
          <p:cNvSpPr>
            <a:spLocks noGrp="1"/>
          </p:cNvSpPr>
          <p:nvPr>
            <p:ph type="sldNum" sz="quarter" idx="10"/>
          </p:nvPr>
        </p:nvSpPr>
        <p:spPr/>
        <p:txBody>
          <a:bodyPr/>
          <a:lstStyle/>
          <a:p>
            <a:pPr>
              <a:defRPr/>
            </a:pPr>
            <a:fld id="{51CFD161-63F8-4488-8E25-C0D4A2A2667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altLang="ko-KR" dirty="0" smtClean="0"/>
          </a:p>
        </p:txBody>
      </p:sp>
      <p:sp>
        <p:nvSpPr>
          <p:cNvPr id="4" name="슬라이드 번호 개체 틀 3"/>
          <p:cNvSpPr>
            <a:spLocks noGrp="1"/>
          </p:cNvSpPr>
          <p:nvPr>
            <p:ph type="sldNum" sz="quarter" idx="10"/>
          </p:nvPr>
        </p:nvSpPr>
        <p:spPr/>
        <p:txBody>
          <a:bodyPr/>
          <a:lstStyle/>
          <a:p>
            <a:pPr>
              <a:defRPr/>
            </a:pPr>
            <a:fld id="{51CFD161-63F8-4488-8E25-C0D4A2A2667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normAutofit/>
          </a:bodyPr>
          <a:lstStyle/>
          <a:p>
            <a:endParaRPr lang="en-US" altLang="ko-KR" dirty="0" smtClean="0"/>
          </a:p>
        </p:txBody>
      </p:sp>
      <p:sp>
        <p:nvSpPr>
          <p:cNvPr id="4" name="슬라이드 번호 개체 틀 3"/>
          <p:cNvSpPr>
            <a:spLocks noGrp="1"/>
          </p:cNvSpPr>
          <p:nvPr>
            <p:ph type="sldNum" sz="quarter" idx="10"/>
          </p:nvPr>
        </p:nvSpPr>
        <p:spPr/>
        <p:txBody>
          <a:bodyPr/>
          <a:lstStyle/>
          <a:p>
            <a:pPr>
              <a:defRPr/>
            </a:pPr>
            <a:fld id="{51CFD161-63F8-4488-8E25-C0D4A2A2667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tags" Target="../tags/tag1.xm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grpSp>
        <p:nvGrpSpPr>
          <p:cNvPr id="4" name="组合 9"/>
          <p:cNvGrpSpPr/>
          <p:nvPr userDrawn="1"/>
        </p:nvGrpSpPr>
        <p:grpSpPr bwMode="auto">
          <a:xfrm>
            <a:off x="2400300" y="-30163"/>
            <a:ext cx="7391400" cy="3825876"/>
            <a:chOff x="2075393" y="-12700"/>
            <a:chExt cx="4993620" cy="2584450"/>
          </a:xfrm>
        </p:grpSpPr>
        <p:sp>
          <p:nvSpPr>
            <p:cNvPr id="5" name="椭圆 1"/>
            <p:cNvSpPr/>
            <p:nvPr userDrawn="1"/>
          </p:nvSpPr>
          <p:spPr>
            <a:xfrm rot="5400000">
              <a:off x="1790225" y="417257"/>
              <a:ext cx="2028954" cy="1177619"/>
            </a:xfrm>
            <a:custGeom>
              <a:avLst/>
              <a:gdLst/>
              <a:ahLst/>
              <a:cxnLst/>
              <a:rect l="l" t="t" r="r" b="b"/>
              <a:pathLst>
                <a:path w="2028376" h="1177563">
                  <a:moveTo>
                    <a:pt x="0" y="1177563"/>
                  </a:moveTo>
                  <a:lnTo>
                    <a:pt x="0" y="0"/>
                  </a:lnTo>
                  <a:lnTo>
                    <a:pt x="2028376" y="0"/>
                  </a:lnTo>
                  <a:cubicBezTo>
                    <a:pt x="1624320" y="702037"/>
                    <a:pt x="867468" y="1174384"/>
                    <a:pt x="0" y="1177563"/>
                  </a:cubicBezTo>
                  <a:close/>
                </a:path>
              </a:pathLst>
            </a:custGeom>
            <a:solidFill>
              <a:srgbClr val="E862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矩形 7"/>
            <p:cNvSpPr/>
            <p:nvPr userDrawn="1"/>
          </p:nvSpPr>
          <p:spPr>
            <a:xfrm rot="5400000">
              <a:off x="2809667" y="575434"/>
              <a:ext cx="2346380" cy="1178691"/>
            </a:xfrm>
            <a:custGeom>
              <a:avLst/>
              <a:gdLst/>
              <a:ahLst/>
              <a:cxnLst/>
              <a:rect l="l" t="t" r="r" b="b"/>
              <a:pathLst>
                <a:path w="2346109" h="1177890">
                  <a:moveTo>
                    <a:pt x="0" y="1177890"/>
                  </a:moveTo>
                  <a:lnTo>
                    <a:pt x="0" y="0"/>
                  </a:lnTo>
                  <a:lnTo>
                    <a:pt x="2346109" y="0"/>
                  </a:lnTo>
                  <a:cubicBezTo>
                    <a:pt x="2346109" y="429552"/>
                    <a:pt x="2231144" y="832251"/>
                    <a:pt x="2028377" y="1177890"/>
                  </a:cubicBezTo>
                  <a:close/>
                </a:path>
              </a:pathLst>
            </a:custGeom>
            <a:solidFill>
              <a:srgbClr val="354B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12"/>
            <p:cNvSpPr/>
            <p:nvPr userDrawn="1"/>
          </p:nvSpPr>
          <p:spPr>
            <a:xfrm rot="5400000">
              <a:off x="5324155" y="417257"/>
              <a:ext cx="2028954" cy="1177619"/>
            </a:xfrm>
            <a:custGeom>
              <a:avLst/>
              <a:gdLst/>
              <a:ahLst/>
              <a:cxnLst/>
              <a:rect l="l" t="t" r="r" b="b"/>
              <a:pathLst>
                <a:path w="2028375" h="1177562">
                  <a:moveTo>
                    <a:pt x="0" y="1177562"/>
                  </a:moveTo>
                  <a:lnTo>
                    <a:pt x="0" y="0"/>
                  </a:lnTo>
                  <a:cubicBezTo>
                    <a:pt x="867468" y="3179"/>
                    <a:pt x="1624319" y="475526"/>
                    <a:pt x="2028375" y="1177562"/>
                  </a:cubicBezTo>
                  <a:close/>
                </a:path>
              </a:pathLst>
            </a:custGeom>
            <a:solidFill>
              <a:srgbClr val="354B5E"/>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椭圆 13"/>
            <p:cNvSpPr/>
            <p:nvPr userDrawn="1"/>
          </p:nvSpPr>
          <p:spPr>
            <a:xfrm rot="5400000">
              <a:off x="3987287" y="576506"/>
              <a:ext cx="2347452" cy="1177619"/>
            </a:xfrm>
            <a:custGeom>
              <a:avLst/>
              <a:gdLst/>
              <a:ahLst/>
              <a:cxnLst/>
              <a:rect l="l" t="t" r="r" b="b"/>
              <a:pathLst>
                <a:path w="2346724" h="1177890">
                  <a:moveTo>
                    <a:pt x="0" y="1177890"/>
                  </a:moveTo>
                  <a:lnTo>
                    <a:pt x="0" y="0"/>
                  </a:lnTo>
                  <a:lnTo>
                    <a:pt x="2028990" y="0"/>
                  </a:lnTo>
                  <a:cubicBezTo>
                    <a:pt x="2231759" y="345641"/>
                    <a:pt x="2346724" y="748340"/>
                    <a:pt x="2346724" y="1177890"/>
                  </a:cubicBezTo>
                  <a:close/>
                </a:path>
              </a:pathLst>
            </a:custGeom>
            <a:solidFill>
              <a:srgbClr val="E8626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任意多边形 14"/>
            <p:cNvSpPr/>
            <p:nvPr userDrawn="1"/>
          </p:nvSpPr>
          <p:spPr>
            <a:xfrm>
              <a:off x="2075393" y="-12700"/>
              <a:ext cx="4993620" cy="2481501"/>
            </a:xfrm>
            <a:custGeom>
              <a:avLst/>
              <a:gdLst>
                <a:gd name="connsiteX0" fmla="*/ 0 w 4993620"/>
                <a:gd name="connsiteY0" fmla="*/ 0 h 2481740"/>
                <a:gd name="connsiteX1" fmla="*/ 4993620 w 4993620"/>
                <a:gd name="connsiteY1" fmla="*/ 0 h 2481740"/>
                <a:gd name="connsiteX2" fmla="*/ 4988358 w 4993620"/>
                <a:gd name="connsiteY2" fmla="*/ 153424 h 2481740"/>
                <a:gd name="connsiteX3" fmla="*/ 3739815 w 4993620"/>
                <a:gd name="connsiteY3" fmla="*/ 2150323 h 2481740"/>
                <a:gd name="connsiteX4" fmla="*/ 1238980 w 4993620"/>
                <a:gd name="connsiteY4" fmla="*/ 2141986 h 2481740"/>
                <a:gd name="connsiteX5" fmla="*/ 3780 w 4993620"/>
                <a:gd name="connsiteY5" fmla="*/ 136807 h 2481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93620" h="2481740">
                  <a:moveTo>
                    <a:pt x="0" y="0"/>
                  </a:moveTo>
                  <a:lnTo>
                    <a:pt x="4993620" y="0"/>
                  </a:lnTo>
                  <a:lnTo>
                    <a:pt x="4988358" y="153424"/>
                  </a:lnTo>
                  <a:cubicBezTo>
                    <a:pt x="4932242" y="982046"/>
                    <a:pt x="4466440" y="1733276"/>
                    <a:pt x="3739815" y="2150323"/>
                  </a:cubicBezTo>
                  <a:cubicBezTo>
                    <a:pt x="2964750" y="2595173"/>
                    <a:pt x="2011063" y="2591994"/>
                    <a:pt x="1238980" y="2141986"/>
                  </a:cubicBezTo>
                  <a:cubicBezTo>
                    <a:pt x="515153" y="1720104"/>
                    <a:pt x="54370" y="965785"/>
                    <a:pt x="3780" y="136807"/>
                  </a:cubicBezTo>
                  <a:close/>
                </a:path>
              </a:pathLst>
            </a:cu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p>
          </p:txBody>
        </p:sp>
        <p:sp>
          <p:nvSpPr>
            <p:cNvPr id="10" name="椭圆 15"/>
            <p:cNvSpPr/>
            <p:nvPr userDrawn="1"/>
          </p:nvSpPr>
          <p:spPr>
            <a:xfrm>
              <a:off x="4492837" y="2414109"/>
              <a:ext cx="157660" cy="157641"/>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3" name="副标题 2"/>
          <p:cNvSpPr>
            <a:spLocks noGrp="1"/>
          </p:cNvSpPr>
          <p:nvPr>
            <p:ph type="subTitle" idx="1"/>
          </p:nvPr>
        </p:nvSpPr>
        <p:spPr>
          <a:xfrm>
            <a:off x="838200" y="5262109"/>
            <a:ext cx="10515600" cy="417512"/>
          </a:xfrm>
        </p:spPr>
        <p:txBody>
          <a:bodyPr anchor="ctr">
            <a:normAutofit/>
          </a:bodyPr>
          <a:lstStyle>
            <a:lvl1pPr marL="0" indent="0" algn="ctr">
              <a:buNone/>
              <a:defRPr sz="20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2" name="标题 1"/>
          <p:cNvSpPr>
            <a:spLocks noGrp="1"/>
          </p:cNvSpPr>
          <p:nvPr>
            <p:ph type="ctrTitle"/>
          </p:nvPr>
        </p:nvSpPr>
        <p:spPr>
          <a:xfrm>
            <a:off x="838200" y="4228191"/>
            <a:ext cx="10515600" cy="989469"/>
          </a:xfrm>
        </p:spPr>
        <p:txBody>
          <a:bodyPr>
            <a:normAutofit/>
          </a:bodyPr>
          <a:lstStyle>
            <a:lvl1pPr algn="ctr">
              <a:defRPr sz="4800">
                <a:solidFill>
                  <a:schemeClr val="accent1"/>
                </a:solidFill>
              </a:defRPr>
            </a:lvl1pPr>
          </a:lstStyle>
          <a:p>
            <a:r>
              <a:rPr lang="zh-CN" altLang="en-US" dirty="0" smtClean="0"/>
              <a:t>单击此处编辑母版标题样式</a:t>
            </a:r>
            <a:endParaRPr lang="zh-CN" altLang="en-US" dirty="0"/>
          </a:p>
        </p:txBody>
      </p:sp>
      <p:sp>
        <p:nvSpPr>
          <p:cNvPr id="11" name="日期占位符 3"/>
          <p:cNvSpPr>
            <a:spLocks noGrp="1"/>
          </p:cNvSpPr>
          <p:nvPr>
            <p:ph type="dt" sz="half" idx="10"/>
          </p:nvPr>
        </p:nvSpPr>
        <p:spPr>
          <a:xfrm>
            <a:off x="838200" y="6429375"/>
            <a:ext cx="2743200" cy="365125"/>
          </a:xfrm>
        </p:spPr>
        <p:txBody>
          <a:bodyPr/>
          <a:lstStyle>
            <a:lvl1pPr>
              <a:defRPr smtClean="0">
                <a:solidFill>
                  <a:schemeClr val="tx1"/>
                </a:solidFill>
              </a:defRPr>
            </a:lvl1pPr>
          </a:lstStyle>
          <a:p>
            <a:pPr>
              <a:defRPr/>
            </a:pPr>
            <a:fld id="{519B618F-1F28-494C-A17B-B1ABD24F51A2}" type="datetimeFigureOut">
              <a:rPr lang="zh-CN" altLang="en-US"/>
            </a:fld>
            <a:endParaRPr lang="zh-CN" altLang="en-US"/>
          </a:p>
        </p:txBody>
      </p:sp>
      <p:sp>
        <p:nvSpPr>
          <p:cNvPr id="12" name="页脚占位符 4"/>
          <p:cNvSpPr>
            <a:spLocks noGrp="1"/>
          </p:cNvSpPr>
          <p:nvPr>
            <p:ph type="ftr" sz="quarter" idx="11"/>
          </p:nvPr>
        </p:nvSpPr>
        <p:spPr>
          <a:xfrm>
            <a:off x="4038600" y="6429375"/>
            <a:ext cx="4114800" cy="365125"/>
          </a:xfrm>
        </p:spPr>
        <p:txBody>
          <a:bodyPr/>
          <a:lstStyle>
            <a:lvl1pPr>
              <a:defRPr>
                <a:solidFill>
                  <a:schemeClr val="tx1"/>
                </a:solidFill>
              </a:defRPr>
            </a:lvl1pPr>
          </a:lstStyle>
          <a:p>
            <a:pPr>
              <a:defRPr/>
            </a:pPr>
            <a:endParaRPr lang="zh-CN" altLang="en-US"/>
          </a:p>
        </p:txBody>
      </p:sp>
      <p:sp>
        <p:nvSpPr>
          <p:cNvPr id="13" name="灯片编号占位符 5"/>
          <p:cNvSpPr>
            <a:spLocks noGrp="1"/>
          </p:cNvSpPr>
          <p:nvPr>
            <p:ph type="sldNum" sz="quarter" idx="12"/>
          </p:nvPr>
        </p:nvSpPr>
        <p:spPr>
          <a:xfrm>
            <a:off x="8610600" y="6429375"/>
            <a:ext cx="2743200" cy="365125"/>
          </a:xfrm>
        </p:spPr>
        <p:txBody>
          <a:bodyPr/>
          <a:lstStyle>
            <a:lvl1pPr>
              <a:defRPr smtClean="0">
                <a:solidFill>
                  <a:schemeClr val="tx1"/>
                </a:solidFill>
              </a:defRPr>
            </a:lvl1pPr>
          </a:lstStyle>
          <a:p>
            <a:pPr>
              <a:defRPr/>
            </a:pPr>
            <a:fld id="{183C4ED5-7441-4A3D-973C-AA3FA997244B}" type="slidenum">
              <a:rPr lang="zh-CN" altLang="en-US"/>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BBAFEAEA-2468-4CA3-8BFE-5CD535B40F0F}"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B848A956-CF7D-4455-AA7B-8018D0FFEAD4}"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571E1A7-2E2B-44B8-87FD-5D9BEF7A93B6}"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C57E54EB-76B6-4951-8725-F73CBB79118E}" type="slidenum">
              <a:rPr lang="zh-CN" altLang="en-US"/>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956012C4-725C-477E-A639-C2B988A185C2}" type="datetimeFigureOut">
              <a:rPr lang="zh-CN" altLang="en-US"/>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78506E4-2BAD-4F96-8387-C3F31E9D1DA0}"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4" name="MH_Number"/>
          <p:cNvSpPr/>
          <p:nvPr userDrawn="1">
            <p:custDataLst>
              <p:tags r:id="rId2"/>
            </p:custDataLst>
          </p:nvPr>
        </p:nvSpPr>
        <p:spPr bwMode="auto">
          <a:xfrm>
            <a:off x="2197100" y="2874963"/>
            <a:ext cx="647700" cy="752475"/>
          </a:xfrm>
          <a:custGeom>
            <a:avLst/>
            <a:gdLst>
              <a:gd name="T0" fmla="*/ 326435 w 561608"/>
              <a:gd name="T1" fmla="*/ 0 h 649318"/>
              <a:gd name="T2" fmla="*/ 648336 w 561608"/>
              <a:gd name="T3" fmla="*/ 184768 h 649318"/>
              <a:gd name="T4" fmla="*/ 648336 w 561608"/>
              <a:gd name="T5" fmla="*/ 561877 h 649318"/>
              <a:gd name="T6" fmla="*/ 326435 w 561608"/>
              <a:gd name="T7" fmla="*/ 751188 h 649318"/>
              <a:gd name="T8" fmla="*/ 0 w 561608"/>
              <a:gd name="T9" fmla="*/ 561877 h 649318"/>
              <a:gd name="T10" fmla="*/ 0 w 561608"/>
              <a:gd name="T11" fmla="*/ 184768 h 649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561608" h="649318">
                <a:moveTo>
                  <a:pt x="282768" y="0"/>
                </a:moveTo>
                <a:lnTo>
                  <a:pt x="561608" y="159711"/>
                </a:lnTo>
                <a:lnTo>
                  <a:pt x="561608" y="485680"/>
                </a:lnTo>
                <a:lnTo>
                  <a:pt x="282768" y="649318"/>
                </a:lnTo>
                <a:lnTo>
                  <a:pt x="0" y="485680"/>
                </a:lnTo>
                <a:lnTo>
                  <a:pt x="0" y="159711"/>
                </a:lnTo>
                <a:lnTo>
                  <a:pt x="282768" y="0"/>
                </a:lnTo>
                <a:close/>
              </a:path>
            </a:pathLst>
          </a:custGeom>
          <a:solidFill>
            <a:schemeClr val="accent1"/>
          </a:solidFill>
          <a:ln>
            <a:noFill/>
          </a:ln>
          <a:extLst>
            <a:ext uri="{91240B29-F687-4F45-9708-019B960494DF}">
              <a14:hiddenLine xmlns:a14="http://schemas.microsoft.com/office/drawing/2010/main" w="12700">
                <a:solidFill>
                  <a:srgbClr val="000000"/>
                </a:solidFill>
                <a:prstDash val="solid"/>
                <a:miter lim="800000"/>
                <a:headEnd/>
                <a:tailEnd/>
              </a14:hiddenLine>
            </a:ext>
          </a:extLst>
        </p:spPr>
        <p:txBody>
          <a:bodyPr anchor="ctr"/>
          <a:lstStyle/>
          <a:p>
            <a:endParaRPr lang="ko-KR" altLang="en-US"/>
          </a:p>
        </p:txBody>
      </p:sp>
      <p:sp>
        <p:nvSpPr>
          <p:cNvPr id="5" name="矩形 10"/>
          <p:cNvSpPr/>
          <p:nvPr userDrawn="1"/>
        </p:nvSpPr>
        <p:spPr>
          <a:xfrm>
            <a:off x="3111500" y="3733800"/>
            <a:ext cx="7786688" cy="122238"/>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标题 1"/>
          <p:cNvSpPr>
            <a:spLocks noGrp="1"/>
          </p:cNvSpPr>
          <p:nvPr>
            <p:ph type="title"/>
          </p:nvPr>
        </p:nvSpPr>
        <p:spPr>
          <a:xfrm>
            <a:off x="3111500" y="2646362"/>
            <a:ext cx="7786007" cy="1209675"/>
          </a:xfrm>
        </p:spPr>
        <p:txBody>
          <a:bodyPr>
            <a:noAutofit/>
          </a:bodyPr>
          <a:lstStyle>
            <a:lvl1pPr algn="ctr">
              <a:defRPr sz="3600"/>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3111500" y="3939949"/>
            <a:ext cx="7786007" cy="505051"/>
          </a:xfrm>
        </p:spPr>
        <p:txBody>
          <a:bodyPr anchor="ctr">
            <a:normAutofit/>
          </a:bodyPr>
          <a:lstStyle>
            <a:lvl1pPr marL="0" indent="0" algn="ctr">
              <a:buNone/>
              <a:defRPr sz="1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endParaRPr lang="zh-CN" altLang="en-US" smtClean="0"/>
          </a:p>
        </p:txBody>
      </p:sp>
      <p:sp>
        <p:nvSpPr>
          <p:cNvPr id="6" name="日期占位符 3"/>
          <p:cNvSpPr>
            <a:spLocks noGrp="1"/>
          </p:cNvSpPr>
          <p:nvPr>
            <p:ph type="dt" sz="half" idx="10"/>
          </p:nvPr>
        </p:nvSpPr>
        <p:spPr/>
        <p:txBody>
          <a:bodyPr/>
          <a:lstStyle>
            <a:lvl1pPr>
              <a:defRPr/>
            </a:lvl1pPr>
          </a:lstStyle>
          <a:p>
            <a:pPr>
              <a:defRPr/>
            </a:pPr>
            <a:fld id="{45C71460-AF82-4350-96EB-6527B192499F}" type="datetimeFigureOut">
              <a:rPr lang="zh-CN" altLang="en-US"/>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AF12010C-17C0-4C06-B99D-5E3B26FCC2CD}"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359534D2-8605-4390-ABD0-3E1E266FBE42}"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EF45F20B-91BF-44AF-9B22-2F5E4C8C411A}"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39788" y="2505075"/>
            <a:ext cx="5157787"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6172200" y="2505075"/>
            <a:ext cx="5183188" cy="3684588"/>
          </a:xfr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1380F728-F3C5-40F6-9688-ECA4C641F33A}" type="datetimeFigureOut">
              <a:rPr lang="zh-CN" altLang="en-US"/>
            </a:fld>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C4BC00B3-6B21-459C-975A-FF6307695334}"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ADD76F76-1DE1-43B0-AEEC-AFB689CA5F9F}" type="datetimeFigureOut">
              <a:rPr lang="zh-CN" altLang="en-US"/>
            </a:fld>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55FBA19B-3A9E-4367-90EA-33462965560D}"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lvl1pPr>
              <a:defRPr/>
            </a:lvl1pPr>
          </a:lstStyle>
          <a:p>
            <a:pPr>
              <a:defRPr/>
            </a:pPr>
            <a:fld id="{C67E7925-A603-4AAD-B423-D74125A5613D}" type="datetimeFigureOut">
              <a:rPr lang="zh-CN" altLang="en-US"/>
            </a:fld>
            <a:endParaRPr lang="zh-CN" altLang="en-US"/>
          </a:p>
        </p:txBody>
      </p:sp>
      <p:sp>
        <p:nvSpPr>
          <p:cNvPr id="3" name="页脚占位符 2"/>
          <p:cNvSpPr>
            <a:spLocks noGrp="1"/>
          </p:cNvSpPr>
          <p:nvPr>
            <p:ph type="ftr" sz="quarter" idx="11"/>
          </p:nvPr>
        </p:nvSpPr>
        <p:spPr/>
        <p:txBody>
          <a:bodyPr/>
          <a:lstStyle>
            <a:lvl1pPr>
              <a:defRPr/>
            </a:lvl1pPr>
          </a:lstStyle>
          <a:p>
            <a:pPr>
              <a:defRPr/>
            </a:pPr>
            <a:endParaRPr lang="zh-CN" altLang="en-US"/>
          </a:p>
        </p:txBody>
      </p:sp>
      <p:sp>
        <p:nvSpPr>
          <p:cNvPr id="4" name="灯片编号占位符 3"/>
          <p:cNvSpPr>
            <a:spLocks noGrp="1"/>
          </p:cNvSpPr>
          <p:nvPr>
            <p:ph type="sldNum" sz="quarter" idx="12"/>
          </p:nvPr>
        </p:nvSpPr>
        <p:spPr/>
        <p:txBody>
          <a:bodyPr/>
          <a:lstStyle>
            <a:lvl1pPr>
              <a:defRPr/>
            </a:lvl1pPr>
          </a:lstStyle>
          <a:p>
            <a:pPr>
              <a:defRPr/>
            </a:pPr>
            <a:fld id="{212D55D1-46BD-4D3B-A654-5899EE6AA582}"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CA51DE4F-6101-49F8-A535-D7CF8B390555}"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940D7B40-CF76-429C-B81E-03DBB75EF9B8}"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endParaRPr lang="zh-CN" altLang="en-US" smtClean="0"/>
          </a:p>
        </p:txBody>
      </p:sp>
      <p:sp>
        <p:nvSpPr>
          <p:cNvPr id="5" name="日期占位符 3"/>
          <p:cNvSpPr>
            <a:spLocks noGrp="1"/>
          </p:cNvSpPr>
          <p:nvPr>
            <p:ph type="dt" sz="half" idx="10"/>
          </p:nvPr>
        </p:nvSpPr>
        <p:spPr/>
        <p:txBody>
          <a:bodyPr/>
          <a:lstStyle>
            <a:lvl1pPr>
              <a:defRPr/>
            </a:lvl1pPr>
          </a:lstStyle>
          <a:p>
            <a:pPr>
              <a:defRPr/>
            </a:pPr>
            <a:fld id="{BC26EF4D-E280-4A58-91E2-0F750AC2D23F}" type="datetimeFigureOut">
              <a:rPr lang="zh-CN" altLang="en-US"/>
            </a:fld>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1684699-AFF6-4D9A-B2A5-3F6B64C93057}"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93700"/>
            <a:ext cx="105156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lstStyle/>
          <a:p>
            <a:pPr lvl="0"/>
            <a:r>
              <a:rPr lang="zh-CN" altLang="en-US" smtClean="0"/>
              <a:t>单击此处编辑母版标题样式</a:t>
            </a:r>
            <a:endParaRPr lang="zh-CN" altLang="en-US" smtClean="0"/>
          </a:p>
        </p:txBody>
      </p:sp>
      <p:sp>
        <p:nvSpPr>
          <p:cNvPr id="1027" name="文本占位符 2"/>
          <p:cNvSpPr>
            <a:spLocks noGrp="1"/>
          </p:cNvSpPr>
          <p:nvPr>
            <p:ph type="body" idx="1"/>
          </p:nvPr>
        </p:nvSpPr>
        <p:spPr bwMode="auto">
          <a:xfrm>
            <a:off x="838200" y="1274763"/>
            <a:ext cx="10515600" cy="4510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smtClean="0"/>
          </a:p>
        </p:txBody>
      </p:sp>
      <p:sp>
        <p:nvSpPr>
          <p:cNvPr id="4" name="日期占位符 3"/>
          <p:cNvSpPr>
            <a:spLocks noGrp="1"/>
          </p:cNvSpPr>
          <p:nvPr>
            <p:ph type="dt" sz="half" idx="2"/>
          </p:nvPr>
        </p:nvSpPr>
        <p:spPr>
          <a:xfrm>
            <a:off x="838200" y="64579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solidFill>
                <a:latin typeface="+mn-lt"/>
                <a:ea typeface="+mn-ea"/>
              </a:defRPr>
            </a:lvl1pPr>
          </a:lstStyle>
          <a:p>
            <a:pPr>
              <a:defRPr/>
            </a:pPr>
            <a:fld id="{E2A6FAF5-BA34-4292-921A-147DDB9C6665}" type="datetimeFigureOut">
              <a:rPr lang="zh-CN" altLang="en-US"/>
            </a:fld>
            <a:endParaRPr lang="zh-CN" altLang="en-US"/>
          </a:p>
        </p:txBody>
      </p:sp>
      <p:sp>
        <p:nvSpPr>
          <p:cNvPr id="5" name="页脚占位符 4"/>
          <p:cNvSpPr>
            <a:spLocks noGrp="1"/>
          </p:cNvSpPr>
          <p:nvPr>
            <p:ph type="ftr" sz="quarter" idx="3"/>
          </p:nvPr>
        </p:nvSpPr>
        <p:spPr>
          <a:xfrm>
            <a:off x="4038600" y="64579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4579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solidFill>
                <a:latin typeface="+mn-lt"/>
                <a:ea typeface="+mn-ea"/>
              </a:defRPr>
            </a:lvl1pPr>
          </a:lstStyle>
          <a:p>
            <a:pPr>
              <a:defRPr/>
            </a:pPr>
            <a:fld id="{8A191FFC-74EA-4FF5-8EC7-79219506FBE0}" type="slidenum">
              <a:rPr lang="zh-CN" altLang="en-US"/>
            </a:fld>
            <a:endParaRPr lang="zh-CN" altLang="en-US"/>
          </a:p>
        </p:txBody>
      </p:sp>
      <p:sp>
        <p:nvSpPr>
          <p:cNvPr id="8" name="矩形 7"/>
          <p:cNvSpPr/>
          <p:nvPr userDrawn="1"/>
        </p:nvSpPr>
        <p:spPr>
          <a:xfrm>
            <a:off x="3730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矩形 8"/>
          <p:cNvSpPr/>
          <p:nvPr userDrawn="1"/>
        </p:nvSpPr>
        <p:spPr>
          <a:xfrm>
            <a:off x="4873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fontAlgn="base">
        <a:lnSpc>
          <a:spcPct val="90000"/>
        </a:lnSpc>
        <a:spcBef>
          <a:spcPct val="0"/>
        </a:spcBef>
        <a:spcAft>
          <a:spcPct val="0"/>
        </a:spcAft>
        <a:defRPr sz="3200" kern="1200">
          <a:solidFill>
            <a:schemeClr val="accent1"/>
          </a:solidFill>
          <a:latin typeface="+mj-lt"/>
          <a:ea typeface="+mj-ea"/>
          <a:cs typeface="+mj-cs"/>
        </a:defRPr>
      </a:lvl1pPr>
      <a:lvl2pPr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6pPr>
      <a:lvl7pPr marL="914400"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7pPr>
      <a:lvl8pPr marL="1371600"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8pPr>
      <a:lvl9pPr marL="1828800"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9pPr>
    </p:titleStyle>
    <p:bodyStyle>
      <a:lvl1pPr marL="449580" indent="-449580" algn="l" rtl="0" fontAlgn="base">
        <a:lnSpc>
          <a:spcPct val="120000"/>
        </a:lnSpc>
        <a:spcBef>
          <a:spcPts val="1000"/>
        </a:spcBef>
        <a:spcAft>
          <a:spcPct val="0"/>
        </a:spcAft>
        <a:buClr>
          <a:schemeClr val="accent2"/>
        </a:buClr>
        <a:buSzPct val="80000"/>
        <a:buFont typeface="Wingdings" panose="05000000000000000000" pitchFamily="2" charset="2"/>
        <a:buChar char=""/>
        <a:defRPr sz="2400" kern="1200">
          <a:solidFill>
            <a:schemeClr val="tx1"/>
          </a:solidFill>
          <a:latin typeface="+mn-lt"/>
          <a:ea typeface="+mn-ea"/>
          <a:cs typeface="+mn-cs"/>
        </a:defRPr>
      </a:lvl1pPr>
      <a:lvl2pPr marL="812800" indent="-276225" algn="l" rtl="0" fontAlgn="base">
        <a:lnSpc>
          <a:spcPct val="12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2pPr>
      <a:lvl3pPr marL="1143000" indent="-228600" algn="l" rtl="0" fontAlgn="base">
        <a:lnSpc>
          <a:spcPct val="12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3pPr>
      <a:lvl4pPr marL="1600200" indent="-228600" algn="l" rtl="0" fontAlgn="base">
        <a:lnSpc>
          <a:spcPct val="12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fontAlgn="base">
        <a:lnSpc>
          <a:spcPct val="12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image" Target="../media/image1.png"/><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6.xml"/><Relationship Id="rId3" Type="http://schemas.openxmlformats.org/officeDocument/2006/relationships/slideLayout" Target="../slideLayouts/slideLayout6.xml"/><Relationship Id="rId2" Type="http://schemas.openxmlformats.org/officeDocument/2006/relationships/image" Target="../media/image33.png"/><Relationship Id="rId1" Type="http://schemas.openxmlformats.org/officeDocument/2006/relationships/image" Target="../media/image32.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6.xml"/><Relationship Id="rId2" Type="http://schemas.openxmlformats.org/officeDocument/2006/relationships/image" Target="../media/image35.png"/><Relationship Id="rId1" Type="http://schemas.openxmlformats.org/officeDocument/2006/relationships/image" Target="../media/image34.png"/></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6.xml"/><Relationship Id="rId2" Type="http://schemas.openxmlformats.org/officeDocument/2006/relationships/image" Target="../media/image37.png"/><Relationship Id="rId1" Type="http://schemas.openxmlformats.org/officeDocument/2006/relationships/image" Target="../media/image36.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9.xml"/><Relationship Id="rId5" Type="http://schemas.openxmlformats.org/officeDocument/2006/relationships/slideLayout" Target="../slideLayouts/slideLayout6.xml"/><Relationship Id="rId4" Type="http://schemas.openxmlformats.org/officeDocument/2006/relationships/image" Target="../media/image33.png"/><Relationship Id="rId3" Type="http://schemas.openxmlformats.org/officeDocument/2006/relationships/image" Target="../media/image32.png"/><Relationship Id="rId2" Type="http://schemas.openxmlformats.org/officeDocument/2006/relationships/image" Target="../media/image37.png"/><Relationship Id="rId1" Type="http://schemas.openxmlformats.org/officeDocument/2006/relationships/image" Target="../media/image36.png"/></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6.xml"/><Relationship Id="rId2" Type="http://schemas.openxmlformats.org/officeDocument/2006/relationships/image" Target="../media/image39.png"/><Relationship Id="rId1" Type="http://schemas.openxmlformats.org/officeDocument/2006/relationships/image" Target="../media/image38.png"/></Relationships>
</file>

<file path=ppt/slides/_rels/slide15.xml.rels><?xml version="1.0" encoding="UTF-8" standalone="yes"?>
<Relationships xmlns="http://schemas.openxmlformats.org/package/2006/relationships"><Relationship Id="rId5" Type="http://schemas.openxmlformats.org/officeDocument/2006/relationships/notesSlide" Target="../notesSlides/notesSlide11.xml"/><Relationship Id="rId4" Type="http://schemas.openxmlformats.org/officeDocument/2006/relationships/slideLayout" Target="../slideLayouts/slideLayout6.xml"/><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image" Target="../media/image38.png"/></Relationships>
</file>

<file path=ppt/slides/_rels/slide16.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6.xml"/><Relationship Id="rId3" Type="http://schemas.openxmlformats.org/officeDocument/2006/relationships/image" Target="../media/image43.png"/><Relationship Id="rId2" Type="http://schemas.openxmlformats.org/officeDocument/2006/relationships/image" Target="../media/image42.png"/><Relationship Id="rId1" Type="http://schemas.openxmlformats.org/officeDocument/2006/relationships/image" Target="../media/image38.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image" Target="../media/image38.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6.xml"/><Relationship Id="rId1" Type="http://schemas.openxmlformats.org/officeDocument/2006/relationships/image" Target="../media/image38.png"/></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5.xml"/><Relationship Id="rId3" Type="http://schemas.openxmlformats.org/officeDocument/2006/relationships/slideLayout" Target="../slideLayouts/slideLayout6.xml"/><Relationship Id="rId2" Type="http://schemas.openxmlformats.org/officeDocument/2006/relationships/image" Target="../media/image44.png"/><Relationship Id="rId1" Type="http://schemas.openxmlformats.org/officeDocument/2006/relationships/image" Target="../media/image38.png"/></Relationships>
</file>

<file path=ppt/slides/_rels/slide2.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7.xml"/><Relationship Id="rId7" Type="http://schemas.openxmlformats.org/officeDocument/2006/relationships/tags" Target="../tags/tag6.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5.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6.png"/><Relationship Id="rId1" Type="http://schemas.openxmlformats.org/officeDocument/2006/relationships/image" Target="../media/image45.png"/></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6.png"/><Relationship Id="rId1" Type="http://schemas.openxmlformats.org/officeDocument/2006/relationships/image" Target="../media/image45.png"/></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6.png"/><Relationship Id="rId1" Type="http://schemas.openxmlformats.org/officeDocument/2006/relationships/image" Target="../media/image45.png"/></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6.png"/><Relationship Id="rId1" Type="http://schemas.openxmlformats.org/officeDocument/2006/relationships/image" Target="../media/image45.png"/></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6.png"/><Relationship Id="rId1" Type="http://schemas.openxmlformats.org/officeDocument/2006/relationships/image" Target="../media/image45.png"/></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6.png"/><Relationship Id="rId1" Type="http://schemas.openxmlformats.org/officeDocument/2006/relationships/image" Target="../media/image45.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image" Target="../media/image38.png"/></Relationships>
</file>

<file path=ppt/slides/_rels/slide27.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slides/_rels/slide28.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slides/_rels/slide29.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3.xml"/><Relationship Id="rId6" Type="http://schemas.openxmlformats.org/officeDocument/2006/relationships/slideLayout" Target="../slideLayouts/slideLayout7.xml"/><Relationship Id="rId5" Type="http://schemas.openxmlformats.org/officeDocument/2006/relationships/tags" Target="../tags/tag8.xml"/><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tags" Target="../tags/tag7.xml"/></Relationships>
</file>

<file path=ppt/slides/_rels/slide30.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slides/_rels/slide31.xml.rels><?xml version="1.0" encoding="UTF-8" standalone="yes"?>
<Relationships xmlns="http://schemas.openxmlformats.org/package/2006/relationships"><Relationship Id="rId4" Type="http://schemas.openxmlformats.org/officeDocument/2006/relationships/slideLayout" Target="../slideLayouts/slideLayout6.xml"/><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image" Target="../media/image45.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5.png"/><Relationship Id="rId1" Type="http://schemas.openxmlformats.org/officeDocument/2006/relationships/image" Target="../media/image46.png"/></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5.png"/></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8.png"/><Relationship Id="rId1" Type="http://schemas.openxmlformats.org/officeDocument/2006/relationships/image" Target="../media/image45.png"/></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image" Target="../media/image49.png"/><Relationship Id="rId1" Type="http://schemas.openxmlformats.org/officeDocument/2006/relationships/image" Target="../media/image4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5.pn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5.pn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image" Target="../media/image45.png"/></Relationships>
</file>

<file path=ppt/slides/_rels/slide4.xml.rels><?xml version="1.0" encoding="UTF-8" standalone="yes"?>
<Relationships xmlns="http://schemas.openxmlformats.org/package/2006/relationships"><Relationship Id="rId9" Type="http://schemas.openxmlformats.org/officeDocument/2006/relationships/tags" Target="../tags/tag15.xml"/><Relationship Id="rId8" Type="http://schemas.openxmlformats.org/officeDocument/2006/relationships/tags" Target="../tags/tag14.xml"/><Relationship Id="rId7" Type="http://schemas.openxmlformats.org/officeDocument/2006/relationships/slide" Target="slide4.xml"/><Relationship Id="rId6" Type="http://schemas.openxmlformats.org/officeDocument/2006/relationships/tags" Target="../tags/tag13.xml"/><Relationship Id="rId5" Type="http://schemas.openxmlformats.org/officeDocument/2006/relationships/tags" Target="../tags/tag12.xml"/><Relationship Id="rId4" Type="http://schemas.openxmlformats.org/officeDocument/2006/relationships/slide" Target="slide1.xml"/><Relationship Id="rId3" Type="http://schemas.openxmlformats.org/officeDocument/2006/relationships/tags" Target="../tags/tag11.xml"/><Relationship Id="rId2" Type="http://schemas.openxmlformats.org/officeDocument/2006/relationships/tags" Target="../tags/tag10.xml"/><Relationship Id="rId15" Type="http://schemas.openxmlformats.org/officeDocument/2006/relationships/notesSlide" Target="../notesSlides/notesSlide4.xml"/><Relationship Id="rId14" Type="http://schemas.openxmlformats.org/officeDocument/2006/relationships/slideLayout" Target="../slideLayouts/slideLayout7.xml"/><Relationship Id="rId13" Type="http://schemas.openxmlformats.org/officeDocument/2006/relationships/tags" Target="../tags/tag17.xml"/><Relationship Id="rId12" Type="http://schemas.openxmlformats.org/officeDocument/2006/relationships/tags" Target="../tags/tag16.xml"/><Relationship Id="rId11" Type="http://schemas.openxmlformats.org/officeDocument/2006/relationships/image" Target="../media/image3.png"/><Relationship Id="rId10" Type="http://schemas.openxmlformats.org/officeDocument/2006/relationships/image" Target="../media/image2.png"/><Relationship Id="rId1" Type="http://schemas.openxmlformats.org/officeDocument/2006/relationships/tags" Target="../tags/tag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7"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image" Target="../media/image7.png"/></Relationships>
</file>

<file path=ppt/slides/_rels/slide6.xml.rels><?xml version="1.0" encoding="UTF-8" standalone="yes"?>
<Relationships xmlns="http://schemas.openxmlformats.org/package/2006/relationships"><Relationship Id="rId6" Type="http://schemas.openxmlformats.org/officeDocument/2006/relationships/slideLayout" Target="../slideLayouts/slideLayout6.xml"/><Relationship Id="rId5" Type="http://schemas.openxmlformats.org/officeDocument/2006/relationships/image" Target="../media/image17.png"/><Relationship Id="rId4" Type="http://schemas.openxmlformats.org/officeDocument/2006/relationships/image" Target="../media/image16.png"/><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7.xml.rels><?xml version="1.0" encoding="UTF-8" standalone="yes"?>
<Relationships xmlns="http://schemas.openxmlformats.org/package/2006/relationships"><Relationship Id="rId8" Type="http://schemas.openxmlformats.org/officeDocument/2006/relationships/slideLayout" Target="../slideLayouts/slideLayout6.xml"/><Relationship Id="rId7" Type="http://schemas.openxmlformats.org/officeDocument/2006/relationships/image" Target="../media/image24.png"/><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image" Target="../media/image18.png"/></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6.xml"/><Relationship Id="rId4" Type="http://schemas.openxmlformats.org/officeDocument/2006/relationships/image" Target="../media/image28.png"/><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image" Target="../media/image25.jpeg"/></Relationships>
</file>

<file path=ppt/slides/_rels/slide9.xml.rels><?xml version="1.0" encoding="UTF-8" standalone="yes"?>
<Relationships xmlns="http://schemas.openxmlformats.org/package/2006/relationships"><Relationship Id="rId5" Type="http://schemas.openxmlformats.org/officeDocument/2006/relationships/notesSlide" Target="../notesSlides/notesSlide5.xml"/><Relationship Id="rId4" Type="http://schemas.openxmlformats.org/officeDocument/2006/relationships/slideLayout" Target="../slideLayouts/slideLayout6.xml"/><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标题 1"/>
          <p:cNvSpPr>
            <a:spLocks noGrp="1"/>
          </p:cNvSpPr>
          <p:nvPr>
            <p:ph type="ctrTitle"/>
          </p:nvPr>
        </p:nvSpPr>
        <p:spPr>
          <a:xfrm>
            <a:off x="951049" y="4195072"/>
            <a:ext cx="10515600" cy="990600"/>
          </a:xfrm>
        </p:spPr>
        <p:txBody>
          <a:bodyPr>
            <a:normAutofit/>
          </a:bodyPr>
          <a:lstStyle/>
          <a:p>
            <a:r>
              <a:rPr lang="en-US" altLang="zh-CN" sz="4400" b="1" dirty="0" smtClean="0">
                <a:latin typeface="微软雅黑" panose="020B0503020204020204" pitchFamily="34" charset="-122"/>
                <a:ea typeface="微软雅黑" panose="020B0503020204020204" pitchFamily="34" charset="-122"/>
              </a:rPr>
              <a:t>A PICTURE OF TRUTH</a:t>
            </a:r>
            <a:endParaRPr lang="en-US" altLang="zh-CN" sz="4400" b="1" dirty="0" smtClean="0">
              <a:latin typeface="微软雅黑" panose="020B0503020204020204" pitchFamily="34" charset="-122"/>
              <a:ea typeface="微软雅黑" panose="020B0503020204020204" pitchFamily="34" charset="-122"/>
            </a:endParaRPr>
          </a:p>
        </p:txBody>
      </p:sp>
      <p:sp>
        <p:nvSpPr>
          <p:cNvPr id="4" name="MH_Other_4"/>
          <p:cNvSpPr txBox="1">
            <a:spLocks noChangeArrowheads="1"/>
          </p:cNvSpPr>
          <p:nvPr>
            <p:custDataLst>
              <p:tags r:id="rId1"/>
            </p:custDataLst>
          </p:nvPr>
        </p:nvSpPr>
        <p:spPr bwMode="auto">
          <a:xfrm>
            <a:off x="2031436" y="4274162"/>
            <a:ext cx="666750"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algn="ctr" eaLnBrk="1" hangingPunct="1"/>
            <a:r>
              <a:rPr lang="en-US" altLang="zh-CN" sz="4800" dirty="0">
                <a:solidFill>
                  <a:schemeClr val="accent2"/>
                </a:solidFill>
                <a:latin typeface="Arial Black" panose="020B0A04020102020204" pitchFamily="34" charset="0"/>
              </a:rPr>
              <a:t>“</a:t>
            </a:r>
            <a:endParaRPr lang="zh-CN" altLang="en-US" sz="4800" dirty="0">
              <a:solidFill>
                <a:schemeClr val="accent2"/>
              </a:solidFill>
              <a:latin typeface="Arial Black" panose="020B0A04020102020204" pitchFamily="34" charset="0"/>
            </a:endParaRPr>
          </a:p>
        </p:txBody>
      </p:sp>
      <p:sp>
        <p:nvSpPr>
          <p:cNvPr id="8" name="MH_Other_3"/>
          <p:cNvSpPr txBox="1">
            <a:spLocks noChangeArrowheads="1"/>
          </p:cNvSpPr>
          <p:nvPr>
            <p:custDataLst>
              <p:tags r:id="rId2"/>
            </p:custDataLst>
          </p:nvPr>
        </p:nvSpPr>
        <p:spPr bwMode="auto">
          <a:xfrm>
            <a:off x="9835619" y="4274162"/>
            <a:ext cx="66675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defRPr>
                <a:solidFill>
                  <a:schemeClr val="tx1"/>
                </a:solidFill>
                <a:latin typeface="Arial" panose="020B0604020202020204" pitchFamily="34" charset="0"/>
                <a:ea typeface="黑体" panose="02010609060101010101" pitchFamily="49" charset="-122"/>
              </a:defRPr>
            </a:lvl1pPr>
            <a:lvl2pPr marL="742950" indent="-285750">
              <a:defRPr>
                <a:solidFill>
                  <a:schemeClr val="tx1"/>
                </a:solidFill>
                <a:latin typeface="Arial" panose="020B0604020202020204" pitchFamily="34" charset="0"/>
                <a:ea typeface="黑体" panose="02010609060101010101" pitchFamily="49" charset="-122"/>
              </a:defRPr>
            </a:lvl2pPr>
            <a:lvl3pPr marL="1143000" indent="-228600">
              <a:defRPr>
                <a:solidFill>
                  <a:schemeClr val="tx1"/>
                </a:solidFill>
                <a:latin typeface="Arial" panose="020B0604020202020204" pitchFamily="34" charset="0"/>
                <a:ea typeface="黑体" panose="02010609060101010101" pitchFamily="49" charset="-122"/>
              </a:defRPr>
            </a:lvl3pPr>
            <a:lvl4pPr marL="1600200" indent="-228600">
              <a:defRPr>
                <a:solidFill>
                  <a:schemeClr val="tx1"/>
                </a:solidFill>
                <a:latin typeface="Arial" panose="020B0604020202020204" pitchFamily="34" charset="0"/>
                <a:ea typeface="黑体" panose="02010609060101010101" pitchFamily="49" charset="-122"/>
              </a:defRPr>
            </a:lvl4pPr>
            <a:lvl5pPr marL="2057400" indent="-228600">
              <a:defRPr>
                <a:solidFill>
                  <a:schemeClr val="tx1"/>
                </a:solidFill>
                <a:latin typeface="Arial" panose="020B0604020202020204" pitchFamily="34" charset="0"/>
                <a:ea typeface="黑体" panose="02010609060101010101" pitchFamily="49" charset="-122"/>
              </a:defRPr>
            </a:lvl5pPr>
            <a:lvl6pPr marL="2514600" indent="-228600" fontAlgn="base">
              <a:spcBef>
                <a:spcPct val="0"/>
              </a:spcBef>
              <a:spcAft>
                <a:spcPct val="0"/>
              </a:spcAft>
              <a:defRPr>
                <a:solidFill>
                  <a:schemeClr val="tx1"/>
                </a:solidFill>
                <a:latin typeface="Arial" panose="020B0604020202020204" pitchFamily="34" charset="0"/>
                <a:ea typeface="黑体" panose="02010609060101010101" pitchFamily="49" charset="-122"/>
              </a:defRPr>
            </a:lvl6pPr>
            <a:lvl7pPr marL="2971800" indent="-228600" fontAlgn="base">
              <a:spcBef>
                <a:spcPct val="0"/>
              </a:spcBef>
              <a:spcAft>
                <a:spcPct val="0"/>
              </a:spcAft>
              <a:defRPr>
                <a:solidFill>
                  <a:schemeClr val="tx1"/>
                </a:solidFill>
                <a:latin typeface="Arial" panose="020B0604020202020204" pitchFamily="34" charset="0"/>
                <a:ea typeface="黑体" panose="02010609060101010101" pitchFamily="49" charset="-122"/>
              </a:defRPr>
            </a:lvl7pPr>
            <a:lvl8pPr marL="3429000" indent="-228600" fontAlgn="base">
              <a:spcBef>
                <a:spcPct val="0"/>
              </a:spcBef>
              <a:spcAft>
                <a:spcPct val="0"/>
              </a:spcAft>
              <a:defRPr>
                <a:solidFill>
                  <a:schemeClr val="tx1"/>
                </a:solidFill>
                <a:latin typeface="Arial" panose="020B0604020202020204" pitchFamily="34" charset="0"/>
                <a:ea typeface="黑体" panose="02010609060101010101" pitchFamily="49" charset="-122"/>
              </a:defRPr>
            </a:lvl8pPr>
            <a:lvl9pPr marL="3886200" indent="-228600" fontAlgn="base">
              <a:spcBef>
                <a:spcPct val="0"/>
              </a:spcBef>
              <a:spcAft>
                <a:spcPct val="0"/>
              </a:spcAft>
              <a:defRPr>
                <a:solidFill>
                  <a:schemeClr val="tx1"/>
                </a:solidFill>
                <a:latin typeface="Arial" panose="020B0604020202020204" pitchFamily="34" charset="0"/>
                <a:ea typeface="黑体" panose="02010609060101010101" pitchFamily="49" charset="-122"/>
              </a:defRPr>
            </a:lvl9pPr>
          </a:lstStyle>
          <a:p>
            <a:pPr algn="ctr" eaLnBrk="1" hangingPunct="1"/>
            <a:r>
              <a:rPr lang="en-US" altLang="zh-CN" sz="4800" dirty="0">
                <a:solidFill>
                  <a:schemeClr val="accent2"/>
                </a:solidFill>
                <a:latin typeface="Arial Black" panose="020B0A04020102020204" pitchFamily="34" charset="0"/>
              </a:rPr>
              <a:t>”</a:t>
            </a:r>
            <a:endParaRPr lang="zh-CN" altLang="en-US" sz="4800" dirty="0">
              <a:solidFill>
                <a:schemeClr val="accent2"/>
              </a:solidFill>
              <a:latin typeface="Arial Black" panose="020B0A04020102020204" pitchFamily="34" charset="0"/>
            </a:endParaRPr>
          </a:p>
        </p:txBody>
      </p:sp>
      <p:cxnSp>
        <p:nvCxnSpPr>
          <p:cNvPr id="13" name="MH_Other_2"/>
          <p:cNvCxnSpPr>
            <a:cxnSpLocks noChangeShapeType="1"/>
          </p:cNvCxnSpPr>
          <p:nvPr>
            <p:custDataLst>
              <p:tags r:id="rId3"/>
            </p:custDataLst>
          </p:nvPr>
        </p:nvCxnSpPr>
        <p:spPr bwMode="auto">
          <a:xfrm>
            <a:off x="3041241" y="5250703"/>
            <a:ext cx="6335712" cy="0"/>
          </a:xfrm>
          <a:prstGeom prst="line">
            <a:avLst/>
          </a:prstGeom>
          <a:noFill/>
          <a:ln w="38100" algn="ctr">
            <a:solidFill>
              <a:schemeClr val="accent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77" name="文本框 4"/>
          <p:cNvSpPr txBox="1"/>
          <p:nvPr/>
        </p:nvSpPr>
        <p:spPr>
          <a:xfrm>
            <a:off x="8134985" y="5554028"/>
            <a:ext cx="2792413" cy="829945"/>
          </a:xfrm>
          <a:prstGeom prst="rect">
            <a:avLst/>
          </a:prstGeom>
          <a:noFill/>
          <a:ln w="9525">
            <a:noFill/>
          </a:ln>
        </p:spPr>
        <p:txBody>
          <a:bodyPr wrap="square" anchor="t">
            <a:spAutoFit/>
            <a:scene3d>
              <a:camera prst="orthographicFront"/>
              <a:lightRig rig="threePt" dir="t"/>
            </a:scene3d>
          </a:bodyPr>
          <a:p>
            <a:pPr eaLnBrk="0" hangingPunct="0"/>
            <a:r>
              <a:rPr lang="en-US" altLang="zh-CN" sz="2400" b="1">
                <a:solidFill>
                  <a:schemeClr val="accent1"/>
                </a:solidFill>
                <a:effectLst>
                  <a:outerShdw blurRad="38100" dist="25400" dir="5400000" algn="ctr" rotWithShape="0">
                    <a:srgbClr val="6E747A">
                      <a:alpha val="43000"/>
                    </a:srgbClr>
                  </a:outerShdw>
                </a:effectLst>
                <a:latin typeface="Symbol" panose="05050102010706020507" charset="0"/>
                <a:ea typeface="微软雅黑" panose="020B0503020204020204" pitchFamily="34" charset="-122"/>
              </a:rPr>
              <a:t>Hu Lanshuang</a:t>
            </a:r>
            <a:endParaRPr lang="en-US" altLang="zh-CN" sz="2400" b="1">
              <a:solidFill>
                <a:schemeClr val="accent1"/>
              </a:solidFill>
              <a:effectLst>
                <a:outerShdw blurRad="38100" dist="25400" dir="5400000" algn="ctr" rotWithShape="0">
                  <a:srgbClr val="6E747A">
                    <a:alpha val="43000"/>
                  </a:srgbClr>
                </a:outerShdw>
              </a:effectLst>
              <a:latin typeface="Symbol" panose="05050102010706020507" charset="0"/>
              <a:ea typeface="微软雅黑" panose="020B0503020204020204" pitchFamily="34" charset="-122"/>
            </a:endParaRPr>
          </a:p>
          <a:p>
            <a:pPr eaLnBrk="0" hangingPunct="0"/>
            <a:r>
              <a:rPr lang="en-US" altLang="zh-CN" sz="2400" b="1">
                <a:solidFill>
                  <a:schemeClr val="accent1"/>
                </a:solidFill>
                <a:effectLst>
                  <a:outerShdw blurRad="38100" dist="25400" dir="5400000" algn="ctr" rotWithShape="0">
                    <a:srgbClr val="6E747A">
                      <a:alpha val="43000"/>
                    </a:srgbClr>
                  </a:outerShdw>
                </a:effectLst>
                <a:latin typeface="GalaxyText Std" panose="00020600040101010101" charset="-122"/>
                <a:ea typeface="GalaxyText Std" panose="00020600040101010101" charset="-122"/>
              </a:rPr>
              <a:t>2017.11.14</a:t>
            </a:r>
            <a:r>
              <a:rPr lang="en-US" altLang="zh-CN" sz="2400" b="1">
                <a:solidFill>
                  <a:schemeClr val="accent1"/>
                </a:solidFill>
                <a:effectLst>
                  <a:outerShdw blurRad="38100" dist="25400" dir="5400000" algn="ctr" rotWithShape="0">
                    <a:srgbClr val="6E747A">
                      <a:alpha val="43000"/>
                    </a:srgbClr>
                  </a:outerShdw>
                </a:effectLst>
                <a:latin typeface="Symbol" panose="05050102010706020507" charset="0"/>
                <a:ea typeface="微软雅黑" panose="020B0503020204020204" pitchFamily="34" charset="-122"/>
              </a:rPr>
              <a:t> </a:t>
            </a:r>
            <a:endParaRPr lang="en-US" altLang="zh-CN" sz="2400" b="1">
              <a:solidFill>
                <a:schemeClr val="accent1"/>
              </a:solidFill>
              <a:effectLst>
                <a:outerShdw blurRad="38100" dist="25400" dir="5400000" algn="ctr" rotWithShape="0">
                  <a:srgbClr val="6E747A">
                    <a:alpha val="43000"/>
                  </a:srgbClr>
                </a:outerShdw>
              </a:effectLst>
              <a:latin typeface="Symbol" panose="05050102010706020507" charset="0"/>
              <a:ea typeface="微软雅黑" panose="020B0503020204020204" pitchFamily="34" charset="-122"/>
            </a:endParaRPr>
          </a:p>
        </p:txBody>
      </p:sp>
      <p:pic>
        <p:nvPicPr>
          <p:cNvPr id="6" name="图片 5" descr="A000220150318P72PPIC"/>
          <p:cNvPicPr>
            <a:picLocks noChangeAspect="1"/>
          </p:cNvPicPr>
          <p:nvPr/>
        </p:nvPicPr>
        <p:blipFill>
          <a:blip r:embed="rId4"/>
          <a:stretch>
            <a:fillRect/>
          </a:stretch>
        </p:blipFill>
        <p:spPr>
          <a:xfrm>
            <a:off x="4216400" y="-200660"/>
            <a:ext cx="3759835" cy="3298825"/>
          </a:xfrm>
          <a:prstGeom prst="rect">
            <a:avLst/>
          </a:prstGeom>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4"/>
          <p:cNvGrpSpPr/>
          <p:nvPr/>
        </p:nvGrpSpPr>
        <p:grpSpPr>
          <a:xfrm>
            <a:off x="334963" y="0"/>
            <a:ext cx="160337" cy="1168400"/>
            <a:chOff x="334963" y="0"/>
            <a:chExt cx="160337" cy="1168400"/>
          </a:xfrm>
        </p:grpSpPr>
        <p:sp>
          <p:nvSpPr>
            <p:cNvPr id="6" name="矩形 5"/>
            <p:cNvSpPr/>
            <p:nvPr/>
          </p:nvSpPr>
          <p:spPr>
            <a:xfrm>
              <a:off x="3349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492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2" name="组合 1"/>
          <p:cNvGrpSpPr/>
          <p:nvPr/>
        </p:nvGrpSpPr>
        <p:grpSpPr>
          <a:xfrm>
            <a:off x="631825" y="259080"/>
            <a:ext cx="10793730" cy="909320"/>
            <a:chOff x="995" y="408"/>
            <a:chExt cx="16998" cy="1432"/>
          </a:xfrm>
        </p:grpSpPr>
        <p:grpSp>
          <p:nvGrpSpPr>
            <p:cNvPr id="4" name="그룹 10"/>
            <p:cNvGrpSpPr/>
            <p:nvPr/>
          </p:nvGrpSpPr>
          <p:grpSpPr>
            <a:xfrm>
              <a:off x="995" y="408"/>
              <a:ext cx="1175" cy="1432"/>
              <a:chOff x="2523173" y="4047333"/>
              <a:chExt cx="746125" cy="909637"/>
            </a:xfrm>
            <a:solidFill>
              <a:schemeClr val="accent2"/>
            </a:solidFill>
          </p:grpSpPr>
          <p:sp>
            <p:nvSpPr>
              <p:cNvPr id="12"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2</a:t>
                </a:r>
                <a:endParaRPr lang="en-US" altLang="zh-CN" sz="2400" b="1" dirty="0">
                  <a:solidFill>
                    <a:srgbClr val="FFFFFF"/>
                  </a:solidFill>
                  <a:effectLst>
                    <a:outerShdw blurRad="38100" dist="38100" dir="2700000" algn="tl">
                      <a:srgbClr val="000000">
                        <a:alpha val="43137"/>
                      </a:srgbClr>
                    </a:outerShdw>
                  </a:effectLst>
                </a:endParaRPr>
              </a:p>
            </p:txBody>
          </p:sp>
          <p:sp>
            <p:nvSpPr>
              <p:cNvPr id="13"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sp>
          <p:nvSpPr>
            <p:cNvPr id="8" name="文本框 7"/>
            <p:cNvSpPr txBox="1"/>
            <p:nvPr/>
          </p:nvSpPr>
          <p:spPr>
            <a:xfrm>
              <a:off x="2395" y="664"/>
              <a:ext cx="8010" cy="919"/>
            </a:xfrm>
            <a:prstGeom prst="rect">
              <a:avLst/>
            </a:prstGeom>
            <a:noFill/>
          </p:spPr>
          <p:txBody>
            <a:bodyPr wrap="none" rtlCol="0" anchor="t">
              <a:spAutoFit/>
            </a:bodyPr>
            <a:p>
              <a:pPr eaLnBrk="1" fontAlgn="auto" hangingPunct="1">
                <a:spcBef>
                  <a:spcPts val="0"/>
                </a:spcBef>
                <a:spcAft>
                  <a:spcPts val="0"/>
                </a:spcAft>
                <a:defRPr/>
              </a:pPr>
              <a:r>
                <a:rPr lang="en-US" altLang="zh-CN" sz="3200" b="1" kern="0" spc="100" dirty="0">
                  <a:solidFill>
                    <a:schemeClr val="accent1"/>
                  </a:solidFill>
                  <a:latin typeface="微软雅黑" panose="020B0503020204020204" pitchFamily="34" charset="-122"/>
                  <a:ea typeface="微软雅黑" panose="020B0503020204020204" pitchFamily="34" charset="-122"/>
                  <a:sym typeface="+mn-ea"/>
                </a:rPr>
                <a:t>Truth theory reviewed</a:t>
              </a:r>
              <a:r>
                <a:rPr lang="en-US" altLang="zh-CN" b="1" kern="0" spc="100" dirty="0">
                  <a:latin typeface="微软雅黑" panose="020B0503020204020204" pitchFamily="34" charset="-122"/>
                  <a:ea typeface="微软雅黑" panose="020B0503020204020204" pitchFamily="34" charset="-122"/>
                  <a:sym typeface="+mn-ea"/>
                </a:rPr>
                <a:t> </a:t>
              </a:r>
              <a:endParaRPr lang="zh-CN" altLang="en-US"/>
            </a:p>
          </p:txBody>
        </p:sp>
        <p:sp>
          <p:nvSpPr>
            <p:cNvPr id="18" name="文本框 17"/>
            <p:cNvSpPr txBox="1"/>
            <p:nvPr/>
          </p:nvSpPr>
          <p:spPr>
            <a:xfrm>
              <a:off x="11089" y="761"/>
              <a:ext cx="6905" cy="725"/>
            </a:xfrm>
            <a:prstGeom prst="rect">
              <a:avLst/>
            </a:prstGeom>
            <a:noFill/>
          </p:spPr>
          <p:txBody>
            <a:bodyPr wrap="square" rtlCol="0">
              <a:spAutoFit/>
            </a:bodyPr>
            <a:p>
              <a:r>
                <a:rPr lang="en-US" altLang="zh-CN" sz="2400"/>
                <a:t>2.1 Introduction</a:t>
              </a:r>
              <a:endParaRPr lang="en-US" altLang="zh-CN" sz="2400"/>
            </a:p>
          </p:txBody>
        </p:sp>
      </p:grpSp>
      <p:pic>
        <p:nvPicPr>
          <p:cNvPr id="26" name="图片 25"/>
          <p:cNvPicPr>
            <a:picLocks noChangeAspect="1"/>
          </p:cNvPicPr>
          <p:nvPr/>
        </p:nvPicPr>
        <p:blipFill>
          <a:blip r:embed="rId1"/>
          <a:stretch>
            <a:fillRect/>
          </a:stretch>
        </p:blipFill>
        <p:spPr>
          <a:xfrm>
            <a:off x="152400" y="1556385"/>
            <a:ext cx="3359785" cy="493395"/>
          </a:xfrm>
          <a:prstGeom prst="rect">
            <a:avLst/>
          </a:prstGeom>
        </p:spPr>
      </p:pic>
      <p:pic>
        <p:nvPicPr>
          <p:cNvPr id="28" name="图片 27"/>
          <p:cNvPicPr>
            <a:picLocks noChangeAspect="1"/>
          </p:cNvPicPr>
          <p:nvPr/>
        </p:nvPicPr>
        <p:blipFill>
          <a:blip r:embed="rId2"/>
          <a:stretch>
            <a:fillRect/>
          </a:stretch>
        </p:blipFill>
        <p:spPr>
          <a:xfrm>
            <a:off x="152400" y="3552825"/>
            <a:ext cx="2388235" cy="526415"/>
          </a:xfrm>
          <a:prstGeom prst="rect">
            <a:avLst/>
          </a:prstGeom>
        </p:spPr>
      </p:pic>
      <p:sp>
        <p:nvSpPr>
          <p:cNvPr id="100" name="文本框 99"/>
          <p:cNvSpPr txBox="1"/>
          <p:nvPr/>
        </p:nvSpPr>
        <p:spPr>
          <a:xfrm>
            <a:off x="3165475" y="1556385"/>
            <a:ext cx="8260715" cy="1814830"/>
          </a:xfrm>
          <a:prstGeom prst="rect">
            <a:avLst/>
          </a:prstGeom>
          <a:noFill/>
          <a:ln w="9525">
            <a:noFill/>
          </a:ln>
        </p:spPr>
        <p:txBody>
          <a:bodyPr wrap="square">
            <a:spAutoFit/>
          </a:bodyPr>
          <a:p>
            <a:pPr marL="635" indent="-635"/>
            <a:r>
              <a:rPr lang="en-US" altLang="zh-CN" sz="2800" b="0">
                <a:latin typeface="微软雅黑" panose="020B0503020204020204" pitchFamily="34" charset="-122"/>
                <a:ea typeface="微软雅黑" panose="020B0503020204020204" pitchFamily="34" charset="-122"/>
                <a:cs typeface="Times" charset="0"/>
              </a:rPr>
              <a:t>Correspondence theory holds that truth is a </a:t>
            </a:r>
            <a:r>
              <a:rPr lang="en-US" altLang="zh-CN" sz="2800" b="0">
                <a:solidFill>
                  <a:srgbClr val="FF0000"/>
                </a:solidFill>
                <a:latin typeface="微软雅黑" panose="020B0503020204020204" pitchFamily="34" charset="-122"/>
                <a:ea typeface="微软雅黑" panose="020B0503020204020204" pitchFamily="34" charset="-122"/>
                <a:cs typeface="Times" charset="0"/>
              </a:rPr>
              <a:t>relational characteristic</a:t>
            </a:r>
            <a:r>
              <a:rPr lang="en-US" altLang="zh-CN" sz="2800" b="0">
                <a:latin typeface="微软雅黑" panose="020B0503020204020204" pitchFamily="34" charset="-122"/>
                <a:ea typeface="微软雅黑" panose="020B0503020204020204" pitchFamily="34" charset="-122"/>
                <a:cs typeface="Times" charset="0"/>
              </a:rPr>
              <a:t> whose terms are respectively propositions and </a:t>
            </a:r>
            <a:r>
              <a:rPr lang="en-US" altLang="zh-CN" sz="2800" b="0">
                <a:solidFill>
                  <a:srgbClr val="FF0000"/>
                </a:solidFill>
                <a:latin typeface="微软雅黑" panose="020B0503020204020204" pitchFamily="34" charset="-122"/>
                <a:ea typeface="微软雅黑" panose="020B0503020204020204" pitchFamily="34" charset="-122"/>
                <a:cs typeface="Times" charset="0"/>
              </a:rPr>
              <a:t>non-propositional</a:t>
            </a:r>
            <a:r>
              <a:rPr lang="en-US" altLang="zh-CN" sz="2800" b="0">
                <a:latin typeface="微软雅黑" panose="020B0503020204020204" pitchFamily="34" charset="-122"/>
                <a:ea typeface="微软雅黑" panose="020B0503020204020204" pitchFamily="34" charset="-122"/>
                <a:cs typeface="宋体" panose="02010600030101010101" pitchFamily="2" charset="-122"/>
              </a:rPr>
              <a:t> items in an independent world.</a:t>
            </a:r>
            <a:endParaRPr lang="zh-CN" altLang="en-US" sz="2800">
              <a:latin typeface="微软雅黑" panose="020B0503020204020204" pitchFamily="34" charset="-122"/>
              <a:ea typeface="微软雅黑" panose="020B0503020204020204" pitchFamily="34" charset="-122"/>
            </a:endParaRPr>
          </a:p>
        </p:txBody>
      </p:sp>
      <p:sp>
        <p:nvSpPr>
          <p:cNvPr id="33" name="文本框 32"/>
          <p:cNvSpPr txBox="1"/>
          <p:nvPr/>
        </p:nvSpPr>
        <p:spPr>
          <a:xfrm>
            <a:off x="3051810" y="3552825"/>
            <a:ext cx="9137015" cy="3107690"/>
          </a:xfrm>
          <a:prstGeom prst="rect">
            <a:avLst/>
          </a:prstGeom>
          <a:noFill/>
          <a:ln w="9525">
            <a:noFill/>
          </a:ln>
        </p:spPr>
        <p:txBody>
          <a:bodyPr wrap="square">
            <a:spAutoFit/>
          </a:bodyPr>
          <a:p>
            <a:pPr marL="0" indent="0"/>
            <a:r>
              <a:rPr lang="en-US" altLang="zh-CN" sz="2800" b="0">
                <a:latin typeface="微软雅黑" panose="020B0503020204020204" pitchFamily="34" charset="-122"/>
                <a:ea typeface="微软雅黑" panose="020B0503020204020204" pitchFamily="34" charset="-122"/>
                <a:cs typeface="Times" charset="0"/>
              </a:rPr>
              <a:t>Coherence theory agrees about the </a:t>
            </a:r>
            <a:r>
              <a:rPr lang="en-US" altLang="zh-CN" sz="2800" b="0">
                <a:solidFill>
                  <a:srgbClr val="FF0000"/>
                </a:solidFill>
                <a:latin typeface="微软雅黑" panose="020B0503020204020204" pitchFamily="34" charset="-122"/>
                <a:ea typeface="微软雅黑" panose="020B0503020204020204" pitchFamily="34" charset="-122"/>
                <a:cs typeface="Times" charset="0"/>
              </a:rPr>
              <a:t>relationality</a:t>
            </a:r>
            <a:r>
              <a:rPr lang="en-US" altLang="zh-CN" sz="2800" b="0">
                <a:latin typeface="微软雅黑" panose="020B0503020204020204" pitchFamily="34" charset="-122"/>
                <a:ea typeface="微软雅黑" panose="020B0503020204020204" pitchFamily="34" charset="-122"/>
                <a:cs typeface="Times" charset="0"/>
              </a:rPr>
              <a:t> of truth, but the truth of a proposition consists not in a relation to something non-propositional but in its </a:t>
            </a:r>
            <a:r>
              <a:rPr lang="en-US" altLang="zh-CN" sz="2800" b="0">
                <a:solidFill>
                  <a:srgbClr val="FF0000"/>
                </a:solidFill>
                <a:latin typeface="微软雅黑" panose="020B0503020204020204" pitchFamily="34" charset="-122"/>
                <a:ea typeface="微软雅黑" panose="020B0503020204020204" pitchFamily="34" charset="-122"/>
                <a:cs typeface="Times" charset="0"/>
              </a:rPr>
              <a:t>participation in a system</a:t>
            </a:r>
            <a:r>
              <a:rPr lang="en-US" altLang="zh-CN" sz="2800" b="0">
                <a:latin typeface="微软雅黑" panose="020B0503020204020204" pitchFamily="34" charset="-122"/>
                <a:ea typeface="微软雅黑" panose="020B0503020204020204" pitchFamily="34" charset="-122"/>
                <a:cs typeface="Times" charset="0"/>
              </a:rPr>
              <a:t>, meeting certain conditions, whose other participants are likewise propositions - so ultimately in relations to those other propositions. </a:t>
            </a:r>
            <a:endParaRPr lang="zh-CN" altLang="en-US" sz="2800">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4"/>
          <p:cNvGrpSpPr/>
          <p:nvPr/>
        </p:nvGrpSpPr>
        <p:grpSpPr>
          <a:xfrm>
            <a:off x="334963" y="0"/>
            <a:ext cx="160337" cy="1168400"/>
            <a:chOff x="334963" y="0"/>
            <a:chExt cx="160337" cy="1168400"/>
          </a:xfrm>
        </p:grpSpPr>
        <p:sp>
          <p:nvSpPr>
            <p:cNvPr id="6" name="矩形 5"/>
            <p:cNvSpPr/>
            <p:nvPr/>
          </p:nvSpPr>
          <p:spPr>
            <a:xfrm>
              <a:off x="3349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492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 name="그룹 10"/>
          <p:cNvGrpSpPr/>
          <p:nvPr/>
        </p:nvGrpSpPr>
        <p:grpSpPr>
          <a:xfrm>
            <a:off x="631826" y="258763"/>
            <a:ext cx="746125" cy="909637"/>
            <a:chOff x="2523173" y="4047333"/>
            <a:chExt cx="746125" cy="909637"/>
          </a:xfrm>
          <a:solidFill>
            <a:schemeClr val="accent2"/>
          </a:solidFill>
        </p:grpSpPr>
        <p:sp>
          <p:nvSpPr>
            <p:cNvPr id="12"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2</a:t>
              </a:r>
              <a:endParaRPr lang="en-US" altLang="zh-CN" sz="2400" b="1" dirty="0">
                <a:solidFill>
                  <a:srgbClr val="FFFFFF"/>
                </a:solidFill>
                <a:effectLst>
                  <a:outerShdw blurRad="38100" dist="38100" dir="2700000" algn="tl">
                    <a:srgbClr val="000000">
                      <a:alpha val="43137"/>
                    </a:srgbClr>
                  </a:outerShdw>
                </a:effectLst>
              </a:endParaRPr>
            </a:p>
          </p:txBody>
        </p:sp>
        <p:sp>
          <p:nvSpPr>
            <p:cNvPr id="13"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pic>
        <p:nvPicPr>
          <p:cNvPr id="29" name="图片 28"/>
          <p:cNvPicPr>
            <a:picLocks noChangeAspect="1"/>
          </p:cNvPicPr>
          <p:nvPr/>
        </p:nvPicPr>
        <p:blipFill>
          <a:blip r:embed="rId1"/>
          <a:stretch>
            <a:fillRect/>
          </a:stretch>
        </p:blipFill>
        <p:spPr>
          <a:xfrm>
            <a:off x="255905" y="4599940"/>
            <a:ext cx="2513965" cy="443865"/>
          </a:xfrm>
          <a:prstGeom prst="rect">
            <a:avLst/>
          </a:prstGeom>
        </p:spPr>
      </p:pic>
      <p:pic>
        <p:nvPicPr>
          <p:cNvPr id="31" name="图片 30"/>
          <p:cNvPicPr>
            <a:picLocks noChangeAspect="1"/>
          </p:cNvPicPr>
          <p:nvPr/>
        </p:nvPicPr>
        <p:blipFill>
          <a:blip r:embed="rId2"/>
          <a:stretch>
            <a:fillRect/>
          </a:stretch>
        </p:blipFill>
        <p:spPr>
          <a:xfrm>
            <a:off x="335280" y="1551940"/>
            <a:ext cx="2355215" cy="422910"/>
          </a:xfrm>
          <a:prstGeom prst="rect">
            <a:avLst/>
          </a:prstGeom>
        </p:spPr>
      </p:pic>
      <p:sp>
        <p:nvSpPr>
          <p:cNvPr id="2" name="文本框 1"/>
          <p:cNvSpPr txBox="1"/>
          <p:nvPr/>
        </p:nvSpPr>
        <p:spPr>
          <a:xfrm>
            <a:off x="3061335" y="1409065"/>
            <a:ext cx="8746490" cy="2676525"/>
          </a:xfrm>
          <a:prstGeom prst="rect">
            <a:avLst/>
          </a:prstGeom>
          <a:noFill/>
          <a:ln w="9525">
            <a:noFill/>
          </a:ln>
        </p:spPr>
        <p:txBody>
          <a:bodyPr wrap="square">
            <a:spAutoFit/>
          </a:bodyPr>
          <a:p>
            <a:pPr marL="0" indent="0"/>
            <a:r>
              <a:rPr lang="en-US" altLang="zh-CN" sz="2800" b="0">
                <a:latin typeface="微软雅黑" panose="020B0503020204020204" pitchFamily="34" charset="-122"/>
                <a:ea typeface="微软雅黑" panose="020B0503020204020204" pitchFamily="34" charset="-122"/>
                <a:cs typeface="Times" charset="0"/>
              </a:rPr>
              <a:t>That truth is, broadly, a matter of </a:t>
            </a:r>
            <a:r>
              <a:rPr lang="en-US" altLang="zh-CN" sz="2800" b="0">
                <a:solidFill>
                  <a:srgbClr val="FF0000"/>
                </a:solidFill>
                <a:latin typeface="微软雅黑" panose="020B0503020204020204" pitchFamily="34" charset="-122"/>
                <a:ea typeface="微软雅黑" panose="020B0503020204020204" pitchFamily="34" charset="-122"/>
                <a:cs typeface="Times" charset="0"/>
              </a:rPr>
              <a:t>operational success </a:t>
            </a:r>
            <a:r>
              <a:rPr lang="en-US" altLang="zh-CN" sz="2800" b="0">
                <a:latin typeface="微软雅黑" panose="020B0503020204020204" pitchFamily="34" charset="-122"/>
                <a:ea typeface="微软雅黑" panose="020B0503020204020204" pitchFamily="34" charset="-122"/>
                <a:cs typeface="Times" charset="0"/>
              </a:rPr>
              <a:t>of some kind- while making no clear suggestion about structure stands in opposition to the correspondence theorists' thoughts about objectivity without intentionally anyway implying anything like such idealism.</a:t>
            </a:r>
            <a:endParaRPr lang="zh-CN" altLang="en-US" sz="2800">
              <a:latin typeface="微软雅黑" panose="020B0503020204020204" pitchFamily="34" charset="-122"/>
              <a:ea typeface="微软雅黑" panose="020B0503020204020204" pitchFamily="34" charset="-122"/>
            </a:endParaRPr>
          </a:p>
        </p:txBody>
      </p:sp>
      <p:sp>
        <p:nvSpPr>
          <p:cNvPr id="5" name="文本框 4"/>
          <p:cNvSpPr txBox="1"/>
          <p:nvPr/>
        </p:nvSpPr>
        <p:spPr>
          <a:xfrm>
            <a:off x="3138170" y="4445000"/>
            <a:ext cx="8592185" cy="2245360"/>
          </a:xfrm>
          <a:prstGeom prst="rect">
            <a:avLst/>
          </a:prstGeom>
          <a:noFill/>
          <a:ln w="9525">
            <a:noFill/>
          </a:ln>
        </p:spPr>
        <p:txBody>
          <a:bodyPr wrap="square">
            <a:spAutoFit/>
          </a:bodyPr>
          <a:p>
            <a:pPr marL="0" indent="0"/>
            <a:r>
              <a:rPr lang="en-US" altLang="zh-CN" sz="2800" b="0">
                <a:latin typeface="微软雅黑" panose="020B0503020204020204" pitchFamily="34" charset="-122"/>
                <a:ea typeface="微软雅黑" panose="020B0503020204020204" pitchFamily="34" charset="-122"/>
                <a:cs typeface="Times" charset="0"/>
              </a:rPr>
              <a:t>that truth allows of</a:t>
            </a:r>
            <a:r>
              <a:rPr lang="en-US" altLang="zh-CN" sz="2800" b="0">
                <a:solidFill>
                  <a:srgbClr val="FF0000"/>
                </a:solidFill>
                <a:latin typeface="微软雅黑" panose="020B0503020204020204" pitchFamily="34" charset="-122"/>
                <a:ea typeface="微软雅黑" panose="020B0503020204020204" pitchFamily="34" charset="-122"/>
                <a:cs typeface="Times" charset="0"/>
              </a:rPr>
              <a:t> no analysis,</a:t>
            </a:r>
            <a:r>
              <a:rPr lang="en-US" altLang="zh-CN" sz="2800" b="0">
                <a:latin typeface="微软雅黑" panose="020B0503020204020204" pitchFamily="34" charset="-122"/>
                <a:ea typeface="微软雅黑" panose="020B0503020204020204" pitchFamily="34" charset="-122"/>
                <a:cs typeface="Times" charset="0"/>
              </a:rPr>
              <a:t> because it is too simple, or primitive, or because any notions involved in a formulation which is at least correct </a:t>
            </a:r>
            <a:r>
              <a:rPr lang="en-US" altLang="zh-CN" sz="2800" b="0">
                <a:solidFill>
                  <a:srgbClr val="FF0000"/>
                </a:solidFill>
                <a:latin typeface="微软雅黑" panose="020B0503020204020204" pitchFamily="34" charset="-122"/>
                <a:ea typeface="微软雅黑" panose="020B0503020204020204" pitchFamily="34" charset="-122"/>
                <a:cs typeface="Times" charset="0"/>
              </a:rPr>
              <a:t>will rapidly bring one back to truth</a:t>
            </a:r>
            <a:r>
              <a:rPr lang="en-US" altLang="zh-CN" sz="2800" b="0">
                <a:latin typeface="微软雅黑" panose="020B0503020204020204" pitchFamily="34" charset="-122"/>
                <a:ea typeface="微软雅黑" panose="020B0503020204020204" pitchFamily="34" charset="-122"/>
                <a:cs typeface="Times" charset="0"/>
              </a:rPr>
              <a:t>, so compromising illumination.</a:t>
            </a:r>
            <a:endParaRPr lang="zh-CN" altLang="en-US" sz="2800">
              <a:latin typeface="微软雅黑" panose="020B0503020204020204" pitchFamily="34" charset="-122"/>
              <a:ea typeface="微软雅黑" panose="020B0503020204020204" pitchFamily="34" charset="-122"/>
            </a:endParaRPr>
          </a:p>
        </p:txBody>
      </p:sp>
      <p:grpSp>
        <p:nvGrpSpPr>
          <p:cNvPr id="10" name="组合 9"/>
          <p:cNvGrpSpPr/>
          <p:nvPr/>
        </p:nvGrpSpPr>
        <p:grpSpPr>
          <a:xfrm>
            <a:off x="631825" y="259080"/>
            <a:ext cx="10793730" cy="909320"/>
            <a:chOff x="995" y="408"/>
            <a:chExt cx="16998" cy="1432"/>
          </a:xfrm>
        </p:grpSpPr>
        <p:grpSp>
          <p:nvGrpSpPr>
            <p:cNvPr id="11" name="그룹 10"/>
            <p:cNvGrpSpPr/>
            <p:nvPr/>
          </p:nvGrpSpPr>
          <p:grpSpPr>
            <a:xfrm>
              <a:off x="995" y="408"/>
              <a:ext cx="1175" cy="1432"/>
              <a:chOff x="2523173" y="4047333"/>
              <a:chExt cx="746125" cy="909637"/>
            </a:xfrm>
            <a:solidFill>
              <a:schemeClr val="accent2"/>
            </a:solidFill>
          </p:grpSpPr>
          <p:sp>
            <p:nvSpPr>
              <p:cNvPr id="14"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2</a:t>
                </a:r>
                <a:endParaRPr lang="en-US" altLang="zh-CN" sz="2400" b="1" dirty="0">
                  <a:solidFill>
                    <a:srgbClr val="FFFFFF"/>
                  </a:solidFill>
                  <a:effectLst>
                    <a:outerShdw blurRad="38100" dist="38100" dir="2700000" algn="tl">
                      <a:srgbClr val="000000">
                        <a:alpha val="43137"/>
                      </a:srgbClr>
                    </a:outerShdw>
                  </a:effectLst>
                </a:endParaRPr>
              </a:p>
            </p:txBody>
          </p:sp>
          <p:sp>
            <p:nvSpPr>
              <p:cNvPr id="15"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a:solidFill>
                    <a:srgbClr val="FFFFFF"/>
                  </a:solidFill>
                </a:endParaRPr>
              </a:p>
            </p:txBody>
          </p:sp>
        </p:grpSp>
        <p:sp>
          <p:nvSpPr>
            <p:cNvPr id="16" name="文本框 15"/>
            <p:cNvSpPr txBox="1"/>
            <p:nvPr/>
          </p:nvSpPr>
          <p:spPr>
            <a:xfrm>
              <a:off x="2395" y="664"/>
              <a:ext cx="8010" cy="919"/>
            </a:xfrm>
            <a:prstGeom prst="rect">
              <a:avLst/>
            </a:prstGeom>
            <a:noFill/>
          </p:spPr>
          <p:txBody>
            <a:bodyPr wrap="none" rtlCol="0" anchor="t">
              <a:spAutoFit/>
            </a:bodyPr>
            <a:p>
              <a:pPr eaLnBrk="1" fontAlgn="auto" hangingPunct="1">
                <a:spcBef>
                  <a:spcPts val="0"/>
                </a:spcBef>
                <a:spcAft>
                  <a:spcPts val="0"/>
                </a:spcAft>
                <a:defRPr/>
              </a:pPr>
              <a:r>
                <a:rPr lang="en-US" altLang="zh-CN" sz="3200" b="1" kern="0" spc="100" dirty="0">
                  <a:solidFill>
                    <a:schemeClr val="accent1"/>
                  </a:solidFill>
                  <a:latin typeface="微软雅黑" panose="020B0503020204020204" pitchFamily="34" charset="-122"/>
                  <a:ea typeface="微软雅黑" panose="020B0503020204020204" pitchFamily="34" charset="-122"/>
                  <a:sym typeface="+mn-ea"/>
                </a:rPr>
                <a:t>Truth theory reviewed</a:t>
              </a:r>
              <a:r>
                <a:rPr lang="en-US" altLang="zh-CN" b="1" kern="0" spc="100" dirty="0">
                  <a:latin typeface="微软雅黑" panose="020B0503020204020204" pitchFamily="34" charset="-122"/>
                  <a:ea typeface="微软雅黑" panose="020B0503020204020204" pitchFamily="34" charset="-122"/>
                  <a:sym typeface="+mn-ea"/>
                </a:rPr>
                <a:t> </a:t>
              </a:r>
              <a:endParaRPr lang="zh-CN" altLang="en-US"/>
            </a:p>
          </p:txBody>
        </p:sp>
        <p:sp>
          <p:nvSpPr>
            <p:cNvPr id="17" name="文本框 16"/>
            <p:cNvSpPr txBox="1"/>
            <p:nvPr/>
          </p:nvSpPr>
          <p:spPr>
            <a:xfrm>
              <a:off x="11089" y="761"/>
              <a:ext cx="6905" cy="725"/>
            </a:xfrm>
            <a:prstGeom prst="rect">
              <a:avLst/>
            </a:prstGeom>
            <a:noFill/>
          </p:spPr>
          <p:txBody>
            <a:bodyPr wrap="square" rtlCol="0">
              <a:spAutoFit/>
            </a:bodyPr>
            <a:p>
              <a:r>
                <a:rPr lang="en-US" altLang="zh-CN" sz="2400"/>
                <a:t>2.1 Introduction</a:t>
              </a:r>
              <a:endParaRPr lang="en-US" altLang="zh-CN" sz="2400"/>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4"/>
          <p:cNvGrpSpPr/>
          <p:nvPr/>
        </p:nvGrpSpPr>
        <p:grpSpPr>
          <a:xfrm>
            <a:off x="334963" y="0"/>
            <a:ext cx="160337" cy="1168400"/>
            <a:chOff x="334963" y="0"/>
            <a:chExt cx="160337" cy="1168400"/>
          </a:xfrm>
        </p:grpSpPr>
        <p:sp>
          <p:nvSpPr>
            <p:cNvPr id="6" name="矩形 5"/>
            <p:cNvSpPr/>
            <p:nvPr/>
          </p:nvSpPr>
          <p:spPr>
            <a:xfrm>
              <a:off x="3349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492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 name="그룹 10"/>
          <p:cNvGrpSpPr/>
          <p:nvPr/>
        </p:nvGrpSpPr>
        <p:grpSpPr>
          <a:xfrm>
            <a:off x="631826" y="258763"/>
            <a:ext cx="746125" cy="909637"/>
            <a:chOff x="2523173" y="4047333"/>
            <a:chExt cx="746125" cy="909637"/>
          </a:xfrm>
          <a:solidFill>
            <a:schemeClr val="accent2"/>
          </a:solidFill>
        </p:grpSpPr>
        <p:sp>
          <p:nvSpPr>
            <p:cNvPr id="12"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2</a:t>
              </a:r>
              <a:endParaRPr lang="en-US" altLang="zh-CN" sz="2400" b="1" dirty="0">
                <a:solidFill>
                  <a:srgbClr val="FFFFFF"/>
                </a:solidFill>
                <a:effectLst>
                  <a:outerShdw blurRad="38100" dist="38100" dir="2700000" algn="tl">
                    <a:srgbClr val="000000">
                      <a:alpha val="43137"/>
                    </a:srgbClr>
                  </a:outerShdw>
                </a:effectLst>
              </a:endParaRPr>
            </a:p>
          </p:txBody>
        </p:sp>
        <p:sp>
          <p:nvSpPr>
            <p:cNvPr id="13"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pic>
        <p:nvPicPr>
          <p:cNvPr id="30" name="图片 29"/>
          <p:cNvPicPr>
            <a:picLocks noChangeAspect="1"/>
          </p:cNvPicPr>
          <p:nvPr/>
        </p:nvPicPr>
        <p:blipFill>
          <a:blip r:embed="rId1"/>
          <a:stretch>
            <a:fillRect/>
          </a:stretch>
        </p:blipFill>
        <p:spPr>
          <a:xfrm>
            <a:off x="335280" y="3505200"/>
            <a:ext cx="2473325" cy="427990"/>
          </a:xfrm>
          <a:prstGeom prst="rect">
            <a:avLst/>
          </a:prstGeom>
        </p:spPr>
      </p:pic>
      <p:pic>
        <p:nvPicPr>
          <p:cNvPr id="32" name="图片 31"/>
          <p:cNvPicPr>
            <a:picLocks noChangeAspect="1"/>
          </p:cNvPicPr>
          <p:nvPr/>
        </p:nvPicPr>
        <p:blipFill>
          <a:blip r:embed="rId2"/>
          <a:stretch>
            <a:fillRect/>
          </a:stretch>
        </p:blipFill>
        <p:spPr>
          <a:xfrm>
            <a:off x="381000" y="1907540"/>
            <a:ext cx="2240915" cy="408940"/>
          </a:xfrm>
          <a:prstGeom prst="rect">
            <a:avLst/>
          </a:prstGeom>
        </p:spPr>
      </p:pic>
      <p:sp>
        <p:nvSpPr>
          <p:cNvPr id="9" name="文本框 8"/>
          <p:cNvSpPr txBox="1"/>
          <p:nvPr/>
        </p:nvSpPr>
        <p:spPr>
          <a:xfrm>
            <a:off x="2863215" y="1808480"/>
            <a:ext cx="8746490" cy="953135"/>
          </a:xfrm>
          <a:prstGeom prst="rect">
            <a:avLst/>
          </a:prstGeom>
          <a:noFill/>
          <a:ln w="9525">
            <a:noFill/>
          </a:ln>
        </p:spPr>
        <p:txBody>
          <a:bodyPr wrap="square">
            <a:spAutoFit/>
          </a:bodyPr>
          <a:p>
            <a:pPr marL="0" indent="0"/>
            <a:r>
              <a:rPr lang="en-US" altLang="zh-CN" sz="2800" b="0">
                <a:latin typeface="微软雅黑" panose="020B0503020204020204" pitchFamily="34" charset="-122"/>
                <a:ea typeface="微软雅黑" panose="020B0503020204020204" pitchFamily="34" charset="-122"/>
                <a:cs typeface="Times" charset="0"/>
              </a:rPr>
              <a:t>That truth is an </a:t>
            </a:r>
            <a:r>
              <a:rPr lang="en-US" altLang="zh-CN" sz="2800" b="0">
                <a:solidFill>
                  <a:srgbClr val="FF0000"/>
                </a:solidFill>
                <a:latin typeface="微软雅黑" panose="020B0503020204020204" pitchFamily="34" charset="-122"/>
                <a:ea typeface="微软雅黑" panose="020B0503020204020204" pitchFamily="34" charset="-122"/>
                <a:cs typeface="Times" charset="0"/>
              </a:rPr>
              <a:t>intrinsic propetry</a:t>
            </a:r>
            <a:r>
              <a:rPr lang="en-US" altLang="zh-CN" sz="2800" b="0">
                <a:latin typeface="微软雅黑" panose="020B0503020204020204" pitchFamily="34" charset="-122"/>
                <a:ea typeface="微软雅黑" panose="020B0503020204020204" pitchFamily="34" charset="-122"/>
                <a:cs typeface="Times" charset="0"/>
              </a:rPr>
              <a:t> of  particular proposition.</a:t>
            </a:r>
            <a:endParaRPr lang="zh-CN" altLang="en-US" sz="2800">
              <a:latin typeface="微软雅黑" panose="020B0503020204020204" pitchFamily="34" charset="-122"/>
              <a:ea typeface="微软雅黑" panose="020B0503020204020204" pitchFamily="34" charset="-122"/>
            </a:endParaRPr>
          </a:p>
        </p:txBody>
      </p:sp>
      <p:sp>
        <p:nvSpPr>
          <p:cNvPr id="100" name="文本框 99"/>
          <p:cNvSpPr txBox="1"/>
          <p:nvPr/>
        </p:nvSpPr>
        <p:spPr>
          <a:xfrm>
            <a:off x="2808605" y="3175000"/>
            <a:ext cx="8474710" cy="3107690"/>
          </a:xfrm>
          <a:prstGeom prst="rect">
            <a:avLst/>
          </a:prstGeom>
          <a:noFill/>
          <a:ln w="9525">
            <a:noFill/>
          </a:ln>
        </p:spPr>
        <p:txBody>
          <a:bodyPr wrap="square">
            <a:spAutoFit/>
          </a:bodyPr>
          <a:p>
            <a:pPr marL="0" indent="0"/>
            <a:r>
              <a:rPr lang="en-US" altLang="zh-CN" sz="2800" b="0">
                <a:latin typeface="微软雅黑" panose="020B0503020204020204" pitchFamily="34" charset="-122"/>
                <a:ea typeface="微软雅黑" panose="020B0503020204020204" pitchFamily="34" charset="-122"/>
                <a:cs typeface="Times" charset="0"/>
              </a:rPr>
              <a:t>There simply</a:t>
            </a:r>
            <a:r>
              <a:rPr lang="en-US" altLang="zh-CN" sz="2800" b="0">
                <a:solidFill>
                  <a:srgbClr val="FF0000"/>
                </a:solidFill>
                <a:latin typeface="微软雅黑" panose="020B0503020204020204" pitchFamily="34" charset="-122"/>
                <a:ea typeface="微软雅黑" panose="020B0503020204020204" pitchFamily="34" charset="-122"/>
                <a:cs typeface="Times" charset="0"/>
              </a:rPr>
              <a:t> isn't anything</a:t>
            </a:r>
            <a:r>
              <a:rPr lang="en-US" altLang="zh-CN" sz="2800" b="0">
                <a:latin typeface="微软雅黑" panose="020B0503020204020204" pitchFamily="34" charset="-122"/>
                <a:ea typeface="微软雅黑" panose="020B0503020204020204" pitchFamily="34" charset="-122"/>
                <a:cs typeface="Times" charset="0"/>
              </a:rPr>
              <a:t> which truth, in general, is. It's a </a:t>
            </a:r>
            <a:r>
              <a:rPr lang="en-US" altLang="zh-CN" sz="2800" b="0">
                <a:solidFill>
                  <a:srgbClr val="FF0000"/>
                </a:solidFill>
                <a:latin typeface="微软雅黑" panose="020B0503020204020204" pitchFamily="34" charset="-122"/>
                <a:ea typeface="微软雅黑" panose="020B0503020204020204" pitchFamily="34" charset="-122"/>
                <a:cs typeface="Times" charset="0"/>
              </a:rPr>
              <a:t>misconstrual </a:t>
            </a:r>
            <a:r>
              <a:rPr lang="en-US" altLang="zh-CN" sz="2800" b="0">
                <a:latin typeface="微软雅黑" panose="020B0503020204020204" pitchFamily="34" charset="-122"/>
                <a:ea typeface="微软雅黑" panose="020B0503020204020204" pitchFamily="34" charset="-122"/>
                <a:cs typeface="Times" charset="0"/>
              </a:rPr>
              <a:t>of the role of the adjective "true" to see it as expressing the concept of a </a:t>
            </a:r>
            <a:r>
              <a:rPr lang="en-US" altLang="zh-CN" sz="2800" b="0">
                <a:solidFill>
                  <a:srgbClr val="FF0000"/>
                </a:solidFill>
                <a:latin typeface="微软雅黑" panose="020B0503020204020204" pitchFamily="34" charset="-122"/>
                <a:ea typeface="微软雅黑" panose="020B0503020204020204" pitchFamily="34" charset="-122"/>
                <a:cs typeface="Times" charset="0"/>
              </a:rPr>
              <a:t>substantial characteristic</a:t>
            </a:r>
            <a:r>
              <a:rPr lang="en-US" altLang="zh-CN" sz="2800" b="0">
                <a:latin typeface="微软雅黑" panose="020B0503020204020204" pitchFamily="34" charset="-122"/>
                <a:ea typeface="微软雅黑" panose="020B0503020204020204" pitchFamily="34" charset="-122"/>
                <a:cs typeface="Times" charset="0"/>
              </a:rPr>
              <a:t> of which one of the traditional accounts might provide a correct analysis, or which might allow of no correct analysis.</a:t>
            </a:r>
            <a:endParaRPr lang="zh-CN" altLang="en-US" sz="2800">
              <a:latin typeface="微软雅黑" panose="020B0503020204020204" pitchFamily="34" charset="-122"/>
              <a:ea typeface="微软雅黑" panose="020B0503020204020204" pitchFamily="34" charset="-122"/>
            </a:endParaRPr>
          </a:p>
        </p:txBody>
      </p:sp>
      <p:sp>
        <p:nvSpPr>
          <p:cNvPr id="2" name="文本框 1"/>
          <p:cNvSpPr txBox="1"/>
          <p:nvPr/>
        </p:nvSpPr>
        <p:spPr>
          <a:xfrm>
            <a:off x="1520825" y="421640"/>
            <a:ext cx="5086350" cy="583565"/>
          </a:xfrm>
          <a:prstGeom prst="rect">
            <a:avLst/>
          </a:prstGeom>
          <a:noFill/>
        </p:spPr>
        <p:txBody>
          <a:bodyPr wrap="none" rtlCol="0" anchor="t">
            <a:spAutoFit/>
          </a:bodyPr>
          <a:p>
            <a:pPr eaLnBrk="1" fontAlgn="auto" hangingPunct="1">
              <a:spcBef>
                <a:spcPts val="0"/>
              </a:spcBef>
              <a:spcAft>
                <a:spcPts val="0"/>
              </a:spcAft>
              <a:defRPr/>
            </a:pPr>
            <a:r>
              <a:rPr lang="en-US" altLang="zh-CN" sz="3200" b="1" kern="0" spc="100" dirty="0">
                <a:solidFill>
                  <a:schemeClr val="accent1"/>
                </a:solidFill>
                <a:latin typeface="微软雅黑" panose="020B0503020204020204" pitchFamily="34" charset="-122"/>
                <a:ea typeface="微软雅黑" panose="020B0503020204020204" pitchFamily="34" charset="-122"/>
                <a:sym typeface="+mn-ea"/>
              </a:rPr>
              <a:t>Truth theory reviewed</a:t>
            </a:r>
            <a:r>
              <a:rPr lang="en-US" altLang="zh-CN" b="1" kern="0" spc="100" dirty="0">
                <a:latin typeface="微软雅黑" panose="020B0503020204020204" pitchFamily="34" charset="-122"/>
                <a:ea typeface="微软雅黑" panose="020B0503020204020204" pitchFamily="34" charset="-122"/>
                <a:sym typeface="+mn-ea"/>
              </a:rPr>
              <a:t> </a:t>
            </a:r>
            <a:endParaRPr lang="zh-CN" altLang="en-US"/>
          </a:p>
        </p:txBody>
      </p:sp>
      <p:grpSp>
        <p:nvGrpSpPr>
          <p:cNvPr id="5" name="组合 4"/>
          <p:cNvGrpSpPr/>
          <p:nvPr/>
        </p:nvGrpSpPr>
        <p:grpSpPr>
          <a:xfrm>
            <a:off x="643255" y="259080"/>
            <a:ext cx="10793730" cy="909320"/>
            <a:chOff x="995" y="408"/>
            <a:chExt cx="16998" cy="1432"/>
          </a:xfrm>
        </p:grpSpPr>
        <p:grpSp>
          <p:nvGrpSpPr>
            <p:cNvPr id="10" name="그룹 10"/>
            <p:cNvGrpSpPr/>
            <p:nvPr/>
          </p:nvGrpSpPr>
          <p:grpSpPr>
            <a:xfrm>
              <a:off x="995" y="408"/>
              <a:ext cx="1175" cy="1432"/>
              <a:chOff x="2523173" y="4047333"/>
              <a:chExt cx="746125" cy="909637"/>
            </a:xfrm>
            <a:solidFill>
              <a:schemeClr val="accent2"/>
            </a:solidFill>
          </p:grpSpPr>
          <p:sp>
            <p:nvSpPr>
              <p:cNvPr id="11"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2</a:t>
                </a:r>
                <a:endParaRPr lang="en-US" altLang="zh-CN" sz="2400" b="1" dirty="0">
                  <a:solidFill>
                    <a:srgbClr val="FFFFFF"/>
                  </a:solidFill>
                  <a:effectLst>
                    <a:outerShdw blurRad="38100" dist="38100" dir="2700000" algn="tl">
                      <a:srgbClr val="000000">
                        <a:alpha val="43137"/>
                      </a:srgbClr>
                    </a:outerShdw>
                  </a:effectLst>
                </a:endParaRPr>
              </a:p>
            </p:txBody>
          </p:sp>
          <p:sp>
            <p:nvSpPr>
              <p:cNvPr id="14"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sp>
          <p:nvSpPr>
            <p:cNvPr id="15" name="文本框 14"/>
            <p:cNvSpPr txBox="1"/>
            <p:nvPr/>
          </p:nvSpPr>
          <p:spPr>
            <a:xfrm>
              <a:off x="2395" y="664"/>
              <a:ext cx="8010" cy="919"/>
            </a:xfrm>
            <a:prstGeom prst="rect">
              <a:avLst/>
            </a:prstGeom>
            <a:noFill/>
          </p:spPr>
          <p:txBody>
            <a:bodyPr wrap="none" rtlCol="0" anchor="t">
              <a:spAutoFit/>
            </a:bodyPr>
            <a:p>
              <a:pPr eaLnBrk="1" fontAlgn="auto" hangingPunct="1">
                <a:spcBef>
                  <a:spcPts val="0"/>
                </a:spcBef>
                <a:spcAft>
                  <a:spcPts val="0"/>
                </a:spcAft>
                <a:defRPr/>
              </a:pPr>
              <a:r>
                <a:rPr lang="en-US" altLang="zh-CN" sz="3200" b="1" kern="0" spc="100" dirty="0">
                  <a:solidFill>
                    <a:schemeClr val="accent1"/>
                  </a:solidFill>
                  <a:latin typeface="微软雅黑" panose="020B0503020204020204" pitchFamily="34" charset="-122"/>
                  <a:ea typeface="微软雅黑" panose="020B0503020204020204" pitchFamily="34" charset="-122"/>
                  <a:sym typeface="+mn-ea"/>
                </a:rPr>
                <a:t>Truth theory reviewed</a:t>
              </a:r>
              <a:r>
                <a:rPr lang="en-US" altLang="zh-CN" b="1" kern="0" spc="100" dirty="0">
                  <a:latin typeface="微软雅黑" panose="020B0503020204020204" pitchFamily="34" charset="-122"/>
                  <a:ea typeface="微软雅黑" panose="020B0503020204020204" pitchFamily="34" charset="-122"/>
                  <a:sym typeface="+mn-ea"/>
                </a:rPr>
                <a:t> </a:t>
              </a:r>
              <a:endParaRPr lang="zh-CN" altLang="en-US"/>
            </a:p>
          </p:txBody>
        </p:sp>
        <p:sp>
          <p:nvSpPr>
            <p:cNvPr id="16" name="文本框 15"/>
            <p:cNvSpPr txBox="1"/>
            <p:nvPr/>
          </p:nvSpPr>
          <p:spPr>
            <a:xfrm>
              <a:off x="11089" y="761"/>
              <a:ext cx="6905" cy="725"/>
            </a:xfrm>
            <a:prstGeom prst="rect">
              <a:avLst/>
            </a:prstGeom>
            <a:noFill/>
          </p:spPr>
          <p:txBody>
            <a:bodyPr wrap="square" rtlCol="0">
              <a:spAutoFit/>
            </a:bodyPr>
            <a:p>
              <a:r>
                <a:rPr lang="en-US" altLang="zh-CN" sz="2400"/>
                <a:t>2.1 Introduction</a:t>
              </a:r>
              <a:endParaRPr lang="en-US" altLang="zh-CN" sz="2400"/>
            </a:p>
          </p:txBody>
        </p:sp>
      </p:gr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4"/>
          <p:cNvGrpSpPr/>
          <p:nvPr/>
        </p:nvGrpSpPr>
        <p:grpSpPr>
          <a:xfrm>
            <a:off x="334963" y="0"/>
            <a:ext cx="160337" cy="1168400"/>
            <a:chOff x="334963" y="0"/>
            <a:chExt cx="160337" cy="1168400"/>
          </a:xfrm>
        </p:grpSpPr>
        <p:sp>
          <p:nvSpPr>
            <p:cNvPr id="6" name="矩形 5"/>
            <p:cNvSpPr/>
            <p:nvPr/>
          </p:nvSpPr>
          <p:spPr>
            <a:xfrm>
              <a:off x="3349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492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 name="그룹 10"/>
          <p:cNvGrpSpPr/>
          <p:nvPr/>
        </p:nvGrpSpPr>
        <p:grpSpPr>
          <a:xfrm>
            <a:off x="631826" y="258763"/>
            <a:ext cx="746125" cy="909637"/>
            <a:chOff x="2523173" y="4047333"/>
            <a:chExt cx="746125" cy="909637"/>
          </a:xfrm>
          <a:solidFill>
            <a:schemeClr val="accent2"/>
          </a:solidFill>
        </p:grpSpPr>
        <p:sp>
          <p:nvSpPr>
            <p:cNvPr id="12"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2</a:t>
              </a:r>
              <a:endParaRPr lang="en-US" altLang="zh-CN" sz="2400" b="1" dirty="0">
                <a:solidFill>
                  <a:srgbClr val="FFFFFF"/>
                </a:solidFill>
                <a:effectLst>
                  <a:outerShdw blurRad="38100" dist="38100" dir="2700000" algn="tl">
                    <a:srgbClr val="000000">
                      <a:alpha val="43137"/>
                    </a:srgbClr>
                  </a:outerShdw>
                </a:effectLst>
              </a:endParaRPr>
            </a:p>
          </p:txBody>
        </p:sp>
        <p:sp>
          <p:nvSpPr>
            <p:cNvPr id="13"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pic>
        <p:nvPicPr>
          <p:cNvPr id="30" name="图片 29"/>
          <p:cNvPicPr>
            <a:picLocks noChangeAspect="1"/>
          </p:cNvPicPr>
          <p:nvPr/>
        </p:nvPicPr>
        <p:blipFill>
          <a:blip r:embed="rId1"/>
          <a:stretch>
            <a:fillRect/>
          </a:stretch>
        </p:blipFill>
        <p:spPr>
          <a:xfrm>
            <a:off x="3242310" y="2769235"/>
            <a:ext cx="1441450" cy="249555"/>
          </a:xfrm>
          <a:prstGeom prst="rect">
            <a:avLst/>
          </a:prstGeom>
        </p:spPr>
      </p:pic>
      <p:pic>
        <p:nvPicPr>
          <p:cNvPr id="32" name="图片 31"/>
          <p:cNvPicPr>
            <a:picLocks noChangeAspect="1"/>
          </p:cNvPicPr>
          <p:nvPr/>
        </p:nvPicPr>
        <p:blipFill>
          <a:blip r:embed="rId2"/>
          <a:stretch>
            <a:fillRect/>
          </a:stretch>
        </p:blipFill>
        <p:spPr>
          <a:xfrm>
            <a:off x="6003290" y="3427730"/>
            <a:ext cx="1419860" cy="259080"/>
          </a:xfrm>
          <a:prstGeom prst="rect">
            <a:avLst/>
          </a:prstGeom>
        </p:spPr>
      </p:pic>
      <p:pic>
        <p:nvPicPr>
          <p:cNvPr id="26" name="图片 25"/>
          <p:cNvPicPr>
            <a:picLocks noChangeAspect="1"/>
          </p:cNvPicPr>
          <p:nvPr/>
        </p:nvPicPr>
        <p:blipFill>
          <a:blip r:embed="rId3"/>
          <a:stretch>
            <a:fillRect/>
          </a:stretch>
        </p:blipFill>
        <p:spPr>
          <a:xfrm>
            <a:off x="9097010" y="4622800"/>
            <a:ext cx="2283460" cy="335280"/>
          </a:xfrm>
          <a:prstGeom prst="rect">
            <a:avLst/>
          </a:prstGeom>
        </p:spPr>
      </p:pic>
      <p:pic>
        <p:nvPicPr>
          <p:cNvPr id="28" name="图片 27"/>
          <p:cNvPicPr>
            <a:picLocks noChangeAspect="1"/>
          </p:cNvPicPr>
          <p:nvPr/>
        </p:nvPicPr>
        <p:blipFill>
          <a:blip r:embed="rId4"/>
          <a:stretch>
            <a:fillRect/>
          </a:stretch>
        </p:blipFill>
        <p:spPr>
          <a:xfrm>
            <a:off x="9051290" y="2864485"/>
            <a:ext cx="1539240" cy="339725"/>
          </a:xfrm>
          <a:prstGeom prst="rect">
            <a:avLst/>
          </a:prstGeom>
        </p:spPr>
      </p:pic>
      <p:sp>
        <p:nvSpPr>
          <p:cNvPr id="5" name="文本框 4"/>
          <p:cNvSpPr txBox="1"/>
          <p:nvPr/>
        </p:nvSpPr>
        <p:spPr>
          <a:xfrm>
            <a:off x="449580" y="2880995"/>
            <a:ext cx="1265555" cy="1014730"/>
          </a:xfrm>
          <a:prstGeom prst="rect">
            <a:avLst/>
          </a:prstGeom>
          <a:solidFill>
            <a:schemeClr val="bg1">
              <a:lumMod val="50000"/>
            </a:schemeClr>
          </a:solidFill>
          <a:ln w="9525"/>
        </p:spPr>
        <p:style>
          <a:lnRef idx="2">
            <a:schemeClr val="accent3">
              <a:shade val="50000"/>
            </a:schemeClr>
          </a:lnRef>
          <a:fillRef idx="1">
            <a:schemeClr val="accent3"/>
          </a:fillRef>
          <a:effectRef idx="0">
            <a:schemeClr val="accent3"/>
          </a:effectRef>
          <a:fontRef idx="minor">
            <a:schemeClr val="lt1"/>
          </a:fontRef>
        </p:style>
        <p:txBody>
          <a:bodyPr wrap="square" rtlCol="0">
            <a:spAutoFit/>
          </a:bodyPr>
          <a:p>
            <a:r>
              <a:rPr lang="en-US" altLang="zh-CN" sz="2000" b="1"/>
              <a:t>A truth-bearer's truth is </a:t>
            </a:r>
            <a:endParaRPr lang="en-US" altLang="zh-CN" sz="2000" b="1"/>
          </a:p>
        </p:txBody>
      </p:sp>
      <p:cxnSp>
        <p:nvCxnSpPr>
          <p:cNvPr id="10" name="直接箭头连接符 9"/>
          <p:cNvCxnSpPr/>
          <p:nvPr/>
        </p:nvCxnSpPr>
        <p:spPr>
          <a:xfrm flipV="1">
            <a:off x="1710690" y="2219960"/>
            <a:ext cx="1343660" cy="74549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3072765" y="3977640"/>
            <a:ext cx="1780540" cy="6451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nchor="t">
            <a:spAutoFit/>
          </a:bodyPr>
          <a:p>
            <a:r>
              <a:rPr lang="en-US" altLang="zh-CN" b="1">
                <a:sym typeface="+mn-ea"/>
              </a:rPr>
              <a:t>A genuine characteristic</a:t>
            </a:r>
            <a:endParaRPr lang="zh-CN" altLang="en-US"/>
          </a:p>
        </p:txBody>
      </p:sp>
      <p:cxnSp>
        <p:nvCxnSpPr>
          <p:cNvPr id="14" name="直接箭头连接符 13"/>
          <p:cNvCxnSpPr/>
          <p:nvPr/>
        </p:nvCxnSpPr>
        <p:spPr>
          <a:xfrm>
            <a:off x="1715135" y="3609975"/>
            <a:ext cx="1357630" cy="718185"/>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文本框 14"/>
          <p:cNvSpPr txBox="1"/>
          <p:nvPr/>
        </p:nvSpPr>
        <p:spPr>
          <a:xfrm>
            <a:off x="3234690" y="2045335"/>
            <a:ext cx="1781175" cy="6451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nchor="t">
            <a:spAutoFit/>
          </a:bodyPr>
          <a:p>
            <a:r>
              <a:rPr lang="en-US" altLang="zh-CN" b="1">
                <a:sym typeface="+mn-ea"/>
              </a:rPr>
              <a:t>Not a genuine characteristic</a:t>
            </a:r>
            <a:endParaRPr lang="zh-CN" altLang="en-US"/>
          </a:p>
        </p:txBody>
      </p:sp>
      <p:cxnSp>
        <p:nvCxnSpPr>
          <p:cNvPr id="17" name="直接箭头连接符 16"/>
          <p:cNvCxnSpPr/>
          <p:nvPr/>
        </p:nvCxnSpPr>
        <p:spPr>
          <a:xfrm flipV="1">
            <a:off x="4853305" y="3018790"/>
            <a:ext cx="1051560" cy="95885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p:nvPr/>
        </p:nvCxnSpPr>
        <p:spPr>
          <a:xfrm>
            <a:off x="4870450" y="4622800"/>
            <a:ext cx="1192530" cy="7696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0" name="文本框 19"/>
          <p:cNvSpPr txBox="1"/>
          <p:nvPr/>
        </p:nvSpPr>
        <p:spPr>
          <a:xfrm>
            <a:off x="5904865" y="2219960"/>
            <a:ext cx="1797685" cy="119888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nchor="t">
            <a:spAutoFit/>
          </a:bodyPr>
          <a:p>
            <a:r>
              <a:rPr lang="en-US" altLang="zh-CN" b="1"/>
              <a:t>An intrinsic(non- relational) characteristic</a:t>
            </a:r>
            <a:endParaRPr lang="en-US" altLang="zh-CN" b="1"/>
          </a:p>
        </p:txBody>
      </p:sp>
      <p:sp>
        <p:nvSpPr>
          <p:cNvPr id="21" name="文本框 20"/>
          <p:cNvSpPr txBox="1"/>
          <p:nvPr/>
        </p:nvSpPr>
        <p:spPr>
          <a:xfrm>
            <a:off x="6062980" y="4958080"/>
            <a:ext cx="1781175" cy="6451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nchor="t">
            <a:spAutoFit/>
          </a:bodyPr>
          <a:p>
            <a:r>
              <a:rPr lang="en-US" altLang="zh-CN" b="1"/>
              <a:t>An relational characteristic</a:t>
            </a:r>
            <a:endParaRPr lang="zh-CN" altLang="en-US" b="1"/>
          </a:p>
        </p:txBody>
      </p:sp>
      <p:cxnSp>
        <p:nvCxnSpPr>
          <p:cNvPr id="22" name="直接箭头连接符 21"/>
          <p:cNvCxnSpPr/>
          <p:nvPr/>
        </p:nvCxnSpPr>
        <p:spPr>
          <a:xfrm flipV="1">
            <a:off x="7864475" y="3686810"/>
            <a:ext cx="1045210" cy="12712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3" name="直接箭头连接符 22"/>
          <p:cNvCxnSpPr/>
          <p:nvPr/>
        </p:nvCxnSpPr>
        <p:spPr>
          <a:xfrm flipV="1">
            <a:off x="7864475" y="5554345"/>
            <a:ext cx="1186815" cy="1397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5128895" y="4798695"/>
            <a:ext cx="1192530" cy="76962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7" name="文本框 26"/>
          <p:cNvSpPr txBox="1"/>
          <p:nvPr/>
        </p:nvSpPr>
        <p:spPr>
          <a:xfrm>
            <a:off x="9128125" y="3204210"/>
            <a:ext cx="1797685" cy="64516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nchor="t">
            <a:spAutoFit/>
          </a:bodyPr>
          <a:p>
            <a:r>
              <a:rPr lang="en-US" altLang="zh-CN" b="1"/>
              <a:t>with other propositions</a:t>
            </a:r>
            <a:endParaRPr lang="en-US" altLang="zh-CN" b="1"/>
          </a:p>
        </p:txBody>
      </p:sp>
      <p:sp>
        <p:nvSpPr>
          <p:cNvPr id="33" name="文本框 32"/>
          <p:cNvSpPr txBox="1"/>
          <p:nvPr/>
        </p:nvSpPr>
        <p:spPr>
          <a:xfrm>
            <a:off x="9128125" y="5043170"/>
            <a:ext cx="1797685" cy="922020"/>
          </a:xfrm>
          <a:prstGeom prst="rect">
            <a:avLst/>
          </a:prstGeom>
        </p:spPr>
        <p:style>
          <a:lnRef idx="2">
            <a:schemeClr val="dk1">
              <a:shade val="50000"/>
            </a:schemeClr>
          </a:lnRef>
          <a:fillRef idx="1">
            <a:schemeClr val="dk1"/>
          </a:fillRef>
          <a:effectRef idx="0">
            <a:schemeClr val="dk1"/>
          </a:effectRef>
          <a:fontRef idx="minor">
            <a:schemeClr val="lt1"/>
          </a:fontRef>
        </p:style>
        <p:txBody>
          <a:bodyPr wrap="square" rtlCol="0" anchor="t">
            <a:spAutoFit/>
          </a:bodyPr>
          <a:p>
            <a:r>
              <a:rPr lang="en-US" altLang="zh-CN" b="1"/>
              <a:t>with non-propositional world</a:t>
            </a:r>
            <a:endParaRPr lang="en-US" altLang="zh-CN" b="1"/>
          </a:p>
        </p:txBody>
      </p:sp>
      <p:grpSp>
        <p:nvGrpSpPr>
          <p:cNvPr id="2" name="组合 1"/>
          <p:cNvGrpSpPr/>
          <p:nvPr/>
        </p:nvGrpSpPr>
        <p:grpSpPr>
          <a:xfrm>
            <a:off x="643255" y="259080"/>
            <a:ext cx="10793730" cy="909320"/>
            <a:chOff x="995" y="408"/>
            <a:chExt cx="16998" cy="1432"/>
          </a:xfrm>
        </p:grpSpPr>
        <p:grpSp>
          <p:nvGrpSpPr>
            <p:cNvPr id="9" name="그룹 10"/>
            <p:cNvGrpSpPr/>
            <p:nvPr/>
          </p:nvGrpSpPr>
          <p:grpSpPr>
            <a:xfrm>
              <a:off x="995" y="408"/>
              <a:ext cx="1175" cy="1432"/>
              <a:chOff x="2523173" y="4047333"/>
              <a:chExt cx="746125" cy="909637"/>
            </a:xfrm>
            <a:solidFill>
              <a:schemeClr val="accent2"/>
            </a:solidFill>
          </p:grpSpPr>
          <p:sp>
            <p:nvSpPr>
              <p:cNvPr id="16"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2</a:t>
                </a:r>
                <a:endParaRPr lang="en-US" altLang="zh-CN" sz="2400" b="1" dirty="0">
                  <a:solidFill>
                    <a:srgbClr val="FFFFFF"/>
                  </a:solidFill>
                  <a:effectLst>
                    <a:outerShdw blurRad="38100" dist="38100" dir="2700000" algn="tl">
                      <a:srgbClr val="000000">
                        <a:alpha val="43137"/>
                      </a:srgbClr>
                    </a:outerShdw>
                  </a:effectLst>
                </a:endParaRPr>
              </a:p>
            </p:txBody>
          </p:sp>
          <p:sp>
            <p:nvSpPr>
              <p:cNvPr id="25"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sp>
          <p:nvSpPr>
            <p:cNvPr id="29" name="文本框 28"/>
            <p:cNvSpPr txBox="1"/>
            <p:nvPr/>
          </p:nvSpPr>
          <p:spPr>
            <a:xfrm>
              <a:off x="2395" y="664"/>
              <a:ext cx="8010" cy="919"/>
            </a:xfrm>
            <a:prstGeom prst="rect">
              <a:avLst/>
            </a:prstGeom>
            <a:noFill/>
          </p:spPr>
          <p:txBody>
            <a:bodyPr wrap="none" rtlCol="0" anchor="t">
              <a:spAutoFit/>
            </a:bodyPr>
            <a:p>
              <a:pPr eaLnBrk="1" fontAlgn="auto" hangingPunct="1">
                <a:spcBef>
                  <a:spcPts val="0"/>
                </a:spcBef>
                <a:spcAft>
                  <a:spcPts val="0"/>
                </a:spcAft>
                <a:defRPr/>
              </a:pPr>
              <a:r>
                <a:rPr lang="en-US" altLang="zh-CN" sz="3200" b="1" kern="0" spc="100" dirty="0">
                  <a:solidFill>
                    <a:schemeClr val="accent1"/>
                  </a:solidFill>
                  <a:latin typeface="微软雅黑" panose="020B0503020204020204" pitchFamily="34" charset="-122"/>
                  <a:ea typeface="微软雅黑" panose="020B0503020204020204" pitchFamily="34" charset="-122"/>
                  <a:sym typeface="+mn-ea"/>
                </a:rPr>
                <a:t>Truth theory reviewed</a:t>
              </a:r>
              <a:r>
                <a:rPr lang="en-US" altLang="zh-CN" b="1" kern="0" spc="100" dirty="0">
                  <a:latin typeface="微软雅黑" panose="020B0503020204020204" pitchFamily="34" charset="-122"/>
                  <a:ea typeface="微软雅黑" panose="020B0503020204020204" pitchFamily="34" charset="-122"/>
                  <a:sym typeface="+mn-ea"/>
                </a:rPr>
                <a:t> </a:t>
              </a:r>
              <a:endParaRPr lang="zh-CN" altLang="en-US"/>
            </a:p>
          </p:txBody>
        </p:sp>
        <p:sp>
          <p:nvSpPr>
            <p:cNvPr id="31" name="文本框 30"/>
            <p:cNvSpPr txBox="1"/>
            <p:nvPr/>
          </p:nvSpPr>
          <p:spPr>
            <a:xfrm>
              <a:off x="11089" y="761"/>
              <a:ext cx="6905" cy="725"/>
            </a:xfrm>
            <a:prstGeom prst="rect">
              <a:avLst/>
            </a:prstGeom>
            <a:noFill/>
          </p:spPr>
          <p:txBody>
            <a:bodyPr wrap="square" rtlCol="0">
              <a:spAutoFit/>
            </a:bodyPr>
            <a:p>
              <a:r>
                <a:rPr lang="en-US" altLang="zh-CN" sz="2400"/>
                <a:t>2.1 Introduction</a:t>
              </a:r>
              <a:endParaRPr lang="en-US" altLang="zh-CN" sz="2400"/>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4"/>
          <p:cNvGrpSpPr/>
          <p:nvPr/>
        </p:nvGrpSpPr>
        <p:grpSpPr>
          <a:xfrm>
            <a:off x="334963" y="0"/>
            <a:ext cx="160337" cy="1168400"/>
            <a:chOff x="334963" y="0"/>
            <a:chExt cx="160337" cy="1168400"/>
          </a:xfrm>
        </p:grpSpPr>
        <p:sp>
          <p:nvSpPr>
            <p:cNvPr id="6" name="矩形 5"/>
            <p:cNvSpPr/>
            <p:nvPr/>
          </p:nvSpPr>
          <p:spPr>
            <a:xfrm>
              <a:off x="3349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492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 name="그룹 10"/>
          <p:cNvGrpSpPr/>
          <p:nvPr/>
        </p:nvGrpSpPr>
        <p:grpSpPr>
          <a:xfrm>
            <a:off x="631826" y="258763"/>
            <a:ext cx="746125" cy="909637"/>
            <a:chOff x="2523173" y="4047333"/>
            <a:chExt cx="746125" cy="909637"/>
          </a:xfrm>
          <a:solidFill>
            <a:schemeClr val="accent2"/>
          </a:solidFill>
        </p:grpSpPr>
        <p:sp>
          <p:nvSpPr>
            <p:cNvPr id="12"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2</a:t>
              </a:r>
              <a:endParaRPr lang="en-US" altLang="zh-CN" sz="2400" b="1" dirty="0">
                <a:solidFill>
                  <a:srgbClr val="FFFFFF"/>
                </a:solidFill>
                <a:effectLst>
                  <a:outerShdw blurRad="38100" dist="38100" dir="2700000" algn="tl">
                    <a:srgbClr val="000000">
                      <a:alpha val="43137"/>
                    </a:srgbClr>
                  </a:outerShdw>
                </a:effectLst>
              </a:endParaRPr>
            </a:p>
          </p:txBody>
        </p:sp>
        <p:sp>
          <p:nvSpPr>
            <p:cNvPr id="13"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sp>
        <p:nvSpPr>
          <p:cNvPr id="8" name="文本框 7"/>
          <p:cNvSpPr txBox="1"/>
          <p:nvPr/>
        </p:nvSpPr>
        <p:spPr>
          <a:xfrm>
            <a:off x="1252220" y="421640"/>
            <a:ext cx="5005705" cy="583565"/>
          </a:xfrm>
          <a:prstGeom prst="rect">
            <a:avLst/>
          </a:prstGeom>
          <a:noFill/>
        </p:spPr>
        <p:txBody>
          <a:bodyPr wrap="none" rtlCol="0" anchor="t">
            <a:spAutoFit/>
          </a:bodyPr>
          <a:p>
            <a:pPr algn="l" eaLnBrk="1" fontAlgn="auto" hangingPunct="1">
              <a:spcBef>
                <a:spcPts val="0"/>
              </a:spcBef>
              <a:spcAft>
                <a:spcPts val="0"/>
              </a:spcAft>
              <a:defRPr/>
            </a:pPr>
            <a:r>
              <a:rPr lang="en-US" altLang="zh-CN" sz="3200" b="1" kern="0" spc="100" dirty="0">
                <a:solidFill>
                  <a:schemeClr val="accent1"/>
                </a:solidFill>
                <a:latin typeface="微软雅黑" panose="020B0503020204020204" pitchFamily="34" charset="-122"/>
                <a:ea typeface="微软雅黑" panose="020B0503020204020204" pitchFamily="34" charset="-122"/>
                <a:sym typeface="+mn-ea"/>
              </a:rPr>
              <a:t>Truth theory reviewed</a:t>
            </a:r>
            <a:endParaRPr lang="zh-CN" altLang="en-US"/>
          </a:p>
        </p:txBody>
      </p:sp>
      <p:sp>
        <p:nvSpPr>
          <p:cNvPr id="18" name="文本框 17"/>
          <p:cNvSpPr txBox="1"/>
          <p:nvPr/>
        </p:nvSpPr>
        <p:spPr>
          <a:xfrm>
            <a:off x="6631305" y="544830"/>
            <a:ext cx="4993005" cy="460375"/>
          </a:xfrm>
          <a:prstGeom prst="rect">
            <a:avLst/>
          </a:prstGeom>
          <a:noFill/>
        </p:spPr>
        <p:txBody>
          <a:bodyPr wrap="square" rtlCol="0">
            <a:spAutoFit/>
          </a:bodyPr>
          <a:p>
            <a:r>
              <a:rPr lang="en-US" altLang="zh-CN" sz="2400"/>
              <a:t>2.2 OBJECTIONS AND DEFENCE</a:t>
            </a:r>
            <a:endParaRPr lang="en-US" altLang="zh-CN" sz="2400"/>
          </a:p>
        </p:txBody>
      </p:sp>
      <p:grpSp>
        <p:nvGrpSpPr>
          <p:cNvPr id="25" name="组合 24"/>
          <p:cNvGrpSpPr/>
          <p:nvPr/>
        </p:nvGrpSpPr>
        <p:grpSpPr>
          <a:xfrm>
            <a:off x="236220" y="1661160"/>
            <a:ext cx="3088640" cy="1168400"/>
            <a:chOff x="780" y="2776"/>
            <a:chExt cx="5599" cy="1409"/>
          </a:xfrm>
          <a:solidFill>
            <a:schemeClr val="dk1"/>
          </a:solidFill>
        </p:grpSpPr>
        <p:sp>
          <p:nvSpPr>
            <p:cNvPr id="9" name="文本框 8"/>
            <p:cNvSpPr txBox="1"/>
            <p:nvPr/>
          </p:nvSpPr>
          <p:spPr>
            <a:xfrm>
              <a:off x="2385" y="2776"/>
              <a:ext cx="3994" cy="778"/>
            </a:xfrm>
            <a:prstGeom prst="rect">
              <a:avLst/>
            </a:prstGeom>
            <a:grpFill/>
          </p:spPr>
          <p:txBody>
            <a:bodyPr wrap="square" rtlCol="0">
              <a:spAutoFit/>
            </a:bodyPr>
            <a:p>
              <a:r>
                <a:rPr lang="en-US" altLang="zh-CN" sz="1800" b="1">
                  <a:solidFill>
                    <a:schemeClr val="bg1"/>
                  </a:solidFill>
                  <a:latin typeface="微软雅黑" panose="020B0503020204020204" pitchFamily="34" charset="-122"/>
                  <a:ea typeface="微软雅黑" panose="020B0503020204020204" pitchFamily="34" charset="-122"/>
                </a:rPr>
                <a:t>Objections to intrinsicism</a:t>
              </a:r>
              <a:endParaRPr lang="en-US" altLang="zh-CN" sz="1800" b="1">
                <a:solidFill>
                  <a:schemeClr val="bg1"/>
                </a:solidFill>
                <a:latin typeface="微软雅黑" panose="020B0503020204020204" pitchFamily="34" charset="-122"/>
                <a:ea typeface="微软雅黑" panose="020B0503020204020204" pitchFamily="34" charset="-122"/>
              </a:endParaRPr>
            </a:p>
          </p:txBody>
        </p:sp>
        <p:pic>
          <p:nvPicPr>
            <p:cNvPr id="16" name="图片 15" descr="38"/>
            <p:cNvPicPr>
              <a:picLocks noChangeAspect="1"/>
            </p:cNvPicPr>
            <p:nvPr/>
          </p:nvPicPr>
          <p:blipFill>
            <a:blip r:embed="rId1"/>
            <a:stretch>
              <a:fillRect/>
            </a:stretch>
          </p:blipFill>
          <p:spPr>
            <a:xfrm>
              <a:off x="780" y="2776"/>
              <a:ext cx="1603" cy="1409"/>
            </a:xfrm>
            <a:prstGeom prst="rect">
              <a:avLst/>
            </a:prstGeom>
            <a:grpFill/>
            <a:ln w="9525">
              <a:noFill/>
            </a:ln>
          </p:spPr>
        </p:pic>
      </p:grpSp>
      <p:sp>
        <p:nvSpPr>
          <p:cNvPr id="100" name="文本框 99"/>
          <p:cNvSpPr txBox="1"/>
          <p:nvPr/>
        </p:nvSpPr>
        <p:spPr>
          <a:xfrm>
            <a:off x="1377950" y="2411095"/>
            <a:ext cx="9860280" cy="2861310"/>
          </a:xfrm>
          <a:prstGeom prst="rect">
            <a:avLst/>
          </a:prstGeom>
          <a:noFill/>
          <a:ln w="9525" cmpd="sng">
            <a:solidFill>
              <a:schemeClr val="accent1">
                <a:alpha val="68000"/>
              </a:schemeClr>
            </a:solidFill>
          </a:ln>
        </p:spPr>
        <p:txBody>
          <a:bodyPr wrap="square">
            <a:spAutoFit/>
          </a:bodyPr>
          <a:p>
            <a:pPr marL="0" indent="0"/>
            <a:r>
              <a:rPr lang="en-US" altLang="zh-CN" b="0">
                <a:latin typeface="Times" charset="0"/>
                <a:cs typeface="Times" charset="0"/>
              </a:rPr>
              <a:t> </a:t>
            </a:r>
            <a:r>
              <a:rPr lang="en-US" altLang="zh-CN" sz="1800" b="0">
                <a:latin typeface="SentyBrush" panose="03000600000000000000" charset="0"/>
                <a:cs typeface="Helvetica" charset="0"/>
              </a:rPr>
              <a:t>If</a:t>
            </a:r>
            <a:r>
              <a:rPr lang="en-US" altLang="zh-CN" sz="1800" b="0">
                <a:latin typeface="SentyBrush" panose="03000600000000000000" charset="0"/>
                <a:cs typeface="Times" charset="0"/>
              </a:rPr>
              <a:t> its truth-value were an intrinsic property of a particular proposition, then no contingent change in any other object should entail change in the proposition in that particular respect.By this simple test truth is, manifestly, not an intrinsic property. For</a:t>
            </a:r>
            <a:r>
              <a:rPr lang="en-US" altLang="zh-CN" sz="1800" b="0">
                <a:solidFill>
                  <a:srgbClr val="FF0000"/>
                </a:solidFill>
                <a:latin typeface="SentyBrush" panose="03000600000000000000" charset="0"/>
                <a:cs typeface="Times" charset="0"/>
              </a:rPr>
              <a:t> the truth-value of any contingent proposition must covary with hypothetical changes in the characteristics of things it concerns </a:t>
            </a:r>
            <a:r>
              <a:rPr lang="en-US" altLang="zh-CN" sz="1800" b="0">
                <a:latin typeface="SentyBrush" panose="03000600000000000000" charset="0"/>
                <a:cs typeface="Times" charset="0"/>
              </a:rPr>
              <a:t>- so that a hypothetical change, for instance, in the location of my coffee cup may entail an alteration in the truth-value of the proposition that there is no coffee cup on my desk, even though that proposition and the particular coffee cup in question are quite distinct existences.   </a:t>
            </a:r>
            <a:r>
              <a:rPr lang="en-US" altLang="zh-CN" sz="1800" b="0">
                <a:solidFill>
                  <a:srgbClr val="FF0000"/>
                </a:solidFill>
                <a:latin typeface="SentyBrush" panose="03000600000000000000" charset="0"/>
                <a:cs typeface="Times" charset="0"/>
              </a:rPr>
              <a:t>It is clearly that intrinsicism cannot handle the general run of contingent cases.</a:t>
            </a:r>
            <a:endParaRPr lang="en-US" altLang="zh-CN" sz="1800" b="0">
              <a:solidFill>
                <a:srgbClr val="FF0000"/>
              </a:solidFill>
              <a:latin typeface="SentyBrush" panose="03000600000000000000" charset="0"/>
              <a:cs typeface="Times" charset="0"/>
            </a:endParaRPr>
          </a:p>
        </p:txBody>
      </p:sp>
      <p:pic>
        <p:nvPicPr>
          <p:cNvPr id="29" name="图片 28"/>
          <p:cNvPicPr>
            <a:picLocks noChangeAspect="1"/>
          </p:cNvPicPr>
          <p:nvPr/>
        </p:nvPicPr>
        <p:blipFill>
          <a:blip r:embed="rId2"/>
          <a:stretch>
            <a:fillRect/>
          </a:stretch>
        </p:blipFill>
        <p:spPr>
          <a:xfrm>
            <a:off x="1252220" y="2411095"/>
            <a:ext cx="10568305" cy="3221355"/>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4"/>
          <p:cNvGrpSpPr/>
          <p:nvPr/>
        </p:nvGrpSpPr>
        <p:grpSpPr>
          <a:xfrm>
            <a:off x="334963" y="0"/>
            <a:ext cx="160337" cy="1168400"/>
            <a:chOff x="334963" y="0"/>
            <a:chExt cx="160337" cy="1168400"/>
          </a:xfrm>
        </p:grpSpPr>
        <p:sp>
          <p:nvSpPr>
            <p:cNvPr id="6" name="矩形 5"/>
            <p:cNvSpPr/>
            <p:nvPr/>
          </p:nvSpPr>
          <p:spPr>
            <a:xfrm>
              <a:off x="3349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492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 name="그룹 10"/>
          <p:cNvGrpSpPr/>
          <p:nvPr/>
        </p:nvGrpSpPr>
        <p:grpSpPr>
          <a:xfrm>
            <a:off x="631826" y="258763"/>
            <a:ext cx="746125" cy="909637"/>
            <a:chOff x="2523173" y="4047333"/>
            <a:chExt cx="746125" cy="909637"/>
          </a:xfrm>
          <a:solidFill>
            <a:schemeClr val="accent2"/>
          </a:solidFill>
        </p:grpSpPr>
        <p:sp>
          <p:nvSpPr>
            <p:cNvPr id="12"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2</a:t>
              </a:r>
              <a:endParaRPr lang="en-US" altLang="zh-CN" sz="2400" b="1" dirty="0">
                <a:solidFill>
                  <a:srgbClr val="FFFFFF"/>
                </a:solidFill>
                <a:effectLst>
                  <a:outerShdw blurRad="38100" dist="38100" dir="2700000" algn="tl">
                    <a:srgbClr val="000000">
                      <a:alpha val="43137"/>
                    </a:srgbClr>
                  </a:outerShdw>
                </a:effectLst>
              </a:endParaRPr>
            </a:p>
          </p:txBody>
        </p:sp>
        <p:sp>
          <p:nvSpPr>
            <p:cNvPr id="13"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sp>
        <p:nvSpPr>
          <p:cNvPr id="8" name="文本框 7"/>
          <p:cNvSpPr txBox="1"/>
          <p:nvPr/>
        </p:nvSpPr>
        <p:spPr>
          <a:xfrm>
            <a:off x="1252220" y="422275"/>
            <a:ext cx="5005705" cy="583565"/>
          </a:xfrm>
          <a:prstGeom prst="rect">
            <a:avLst/>
          </a:prstGeom>
          <a:noFill/>
        </p:spPr>
        <p:txBody>
          <a:bodyPr wrap="none" rtlCol="0" anchor="t">
            <a:spAutoFit/>
          </a:bodyPr>
          <a:p>
            <a:pPr algn="l" eaLnBrk="1" fontAlgn="auto" hangingPunct="1">
              <a:spcBef>
                <a:spcPts val="0"/>
              </a:spcBef>
              <a:spcAft>
                <a:spcPts val="0"/>
              </a:spcAft>
              <a:defRPr/>
            </a:pPr>
            <a:r>
              <a:rPr lang="en-US" altLang="zh-CN" sz="3200" b="1" kern="0" spc="100" dirty="0">
                <a:solidFill>
                  <a:schemeClr val="accent1"/>
                </a:solidFill>
                <a:latin typeface="微软雅黑" panose="020B0503020204020204" pitchFamily="34" charset="-122"/>
                <a:ea typeface="微软雅黑" panose="020B0503020204020204" pitchFamily="34" charset="-122"/>
                <a:sym typeface="+mn-ea"/>
              </a:rPr>
              <a:t>Truth theory reviewed</a:t>
            </a:r>
            <a:endParaRPr lang="zh-CN" altLang="en-US"/>
          </a:p>
        </p:txBody>
      </p:sp>
      <p:sp>
        <p:nvSpPr>
          <p:cNvPr id="18" name="文本框 17"/>
          <p:cNvSpPr txBox="1"/>
          <p:nvPr/>
        </p:nvSpPr>
        <p:spPr>
          <a:xfrm>
            <a:off x="6343015" y="545465"/>
            <a:ext cx="4993005" cy="460375"/>
          </a:xfrm>
          <a:prstGeom prst="rect">
            <a:avLst/>
          </a:prstGeom>
          <a:noFill/>
        </p:spPr>
        <p:txBody>
          <a:bodyPr wrap="square" rtlCol="0">
            <a:spAutoFit/>
          </a:bodyPr>
          <a:p>
            <a:r>
              <a:rPr lang="en-US" altLang="zh-CN" sz="2400"/>
              <a:t>2.2 OBJECTIONS AND DEFENCE</a:t>
            </a:r>
            <a:endParaRPr lang="en-US" altLang="zh-CN" sz="2400"/>
          </a:p>
        </p:txBody>
      </p:sp>
      <p:grpSp>
        <p:nvGrpSpPr>
          <p:cNvPr id="25" name="组合 24"/>
          <p:cNvGrpSpPr/>
          <p:nvPr/>
        </p:nvGrpSpPr>
        <p:grpSpPr>
          <a:xfrm>
            <a:off x="236220" y="1661160"/>
            <a:ext cx="3088640" cy="1168400"/>
            <a:chOff x="780" y="2776"/>
            <a:chExt cx="5599" cy="1409"/>
          </a:xfrm>
          <a:solidFill>
            <a:schemeClr val="dk1"/>
          </a:solidFill>
        </p:grpSpPr>
        <p:sp>
          <p:nvSpPr>
            <p:cNvPr id="9" name="文本框 8"/>
            <p:cNvSpPr txBox="1"/>
            <p:nvPr/>
          </p:nvSpPr>
          <p:spPr>
            <a:xfrm>
              <a:off x="2385" y="2776"/>
              <a:ext cx="3994" cy="778"/>
            </a:xfrm>
            <a:prstGeom prst="rect">
              <a:avLst/>
            </a:prstGeom>
            <a:grpFill/>
          </p:spPr>
          <p:txBody>
            <a:bodyPr wrap="square" rtlCol="0">
              <a:spAutoFit/>
            </a:bodyPr>
            <a:p>
              <a:r>
                <a:rPr lang="en-US" altLang="zh-CN" sz="1800" b="1">
                  <a:solidFill>
                    <a:schemeClr val="bg1"/>
                  </a:solidFill>
                  <a:latin typeface="微软雅黑" panose="020B0503020204020204" pitchFamily="34" charset="-122"/>
                  <a:ea typeface="微软雅黑" panose="020B0503020204020204" pitchFamily="34" charset="-122"/>
                </a:rPr>
                <a:t>Objections to deflationism</a:t>
              </a:r>
              <a:endParaRPr lang="en-US" altLang="zh-CN" sz="1800" b="1">
                <a:solidFill>
                  <a:schemeClr val="bg1"/>
                </a:solidFill>
                <a:latin typeface="微软雅黑" panose="020B0503020204020204" pitchFamily="34" charset="-122"/>
                <a:ea typeface="微软雅黑" panose="020B0503020204020204" pitchFamily="34" charset="-122"/>
              </a:endParaRPr>
            </a:p>
          </p:txBody>
        </p:sp>
        <p:pic>
          <p:nvPicPr>
            <p:cNvPr id="16" name="图片 15" descr="38"/>
            <p:cNvPicPr>
              <a:picLocks noChangeAspect="1"/>
            </p:cNvPicPr>
            <p:nvPr/>
          </p:nvPicPr>
          <p:blipFill>
            <a:blip r:embed="rId1"/>
            <a:stretch>
              <a:fillRect/>
            </a:stretch>
          </p:blipFill>
          <p:spPr>
            <a:xfrm>
              <a:off x="780" y="2776"/>
              <a:ext cx="1603" cy="1409"/>
            </a:xfrm>
            <a:prstGeom prst="rect">
              <a:avLst/>
            </a:prstGeom>
            <a:grpFill/>
            <a:ln w="9525">
              <a:noFill/>
            </a:ln>
          </p:spPr>
        </p:pic>
      </p:grpSp>
      <p:sp>
        <p:nvSpPr>
          <p:cNvPr id="100" name="文本框 99"/>
          <p:cNvSpPr txBox="1"/>
          <p:nvPr/>
        </p:nvSpPr>
        <p:spPr>
          <a:xfrm>
            <a:off x="1252220" y="2425065"/>
            <a:ext cx="9860280" cy="1198880"/>
          </a:xfrm>
          <a:prstGeom prst="rect">
            <a:avLst/>
          </a:prstGeom>
          <a:noFill/>
          <a:ln w="9525" cmpd="sng">
            <a:solidFill>
              <a:schemeClr val="accent1">
                <a:alpha val="68000"/>
              </a:schemeClr>
            </a:solidFill>
          </a:ln>
        </p:spPr>
        <p:txBody>
          <a:bodyPr wrap="square">
            <a:spAutoFit/>
          </a:bodyPr>
          <a:p>
            <a:pPr marL="0" indent="0"/>
            <a:r>
              <a:rPr lang="en-US" altLang="zh-CN">
                <a:latin typeface="SentyBrush" panose="03000600000000000000" charset="0"/>
                <a:cs typeface="Times" charset="0"/>
              </a:rPr>
              <a:t>Deflationism is more of a "tendency" than a definite philosophical position, and different deflationists display differences of formulation and emphasis which make it hard to see what may be essential and what optional in their views. </a:t>
            </a:r>
            <a:r>
              <a:rPr lang="en-US" altLang="zh-CN" u="sng">
                <a:solidFill>
                  <a:srgbClr val="FF0000"/>
                </a:solidFill>
                <a:latin typeface="SentyBrush" panose="03000600000000000000" charset="0"/>
                <a:cs typeface="Times" charset="0"/>
              </a:rPr>
              <a:t>There are, however, a number of characteristic, inter-related claims:</a:t>
            </a:r>
            <a:endParaRPr lang="en-US" altLang="zh-CN" sz="1800" u="sng">
              <a:solidFill>
                <a:srgbClr val="FF0000"/>
              </a:solidFill>
              <a:latin typeface="SentyBrush" panose="03000600000000000000" charset="0"/>
              <a:cs typeface="Times" charset="0"/>
            </a:endParaRPr>
          </a:p>
        </p:txBody>
      </p:sp>
      <p:sp>
        <p:nvSpPr>
          <p:cNvPr id="14341" name="文本框 4"/>
          <p:cNvSpPr txBox="1"/>
          <p:nvPr/>
        </p:nvSpPr>
        <p:spPr>
          <a:xfrm>
            <a:off x="449580" y="4121785"/>
            <a:ext cx="1111250" cy="1106805"/>
          </a:xfrm>
          <a:prstGeom prst="rect">
            <a:avLst/>
          </a:prstGeom>
          <a:noFill/>
          <a:ln w="9525">
            <a:noFill/>
          </a:ln>
        </p:spPr>
        <p:txBody>
          <a:bodyPr wrap="square" anchor="t">
            <a:spAutoFit/>
          </a:bodyPr>
          <a:p>
            <a:r>
              <a:rPr lang="en-US" altLang="zh-CN" sz="6600">
                <a:latin typeface="AR HeiB5 UL" panose="020B0A00000000000000" charset="-120"/>
                <a:ea typeface="AR HeiB5 UL" panose="020B0A00000000000000" charset="-120"/>
                <a:cs typeface="Georgia" panose="02040502050405020303" pitchFamily="18" charset="0"/>
              </a:rPr>
              <a:t>1</a:t>
            </a:r>
            <a:r>
              <a:rPr lang="en-US" altLang="zh-CN" sz="6600">
                <a:latin typeface="Georgia" panose="02040502050405020303" pitchFamily="18" charset="0"/>
                <a:cs typeface="Georgia" panose="02040502050405020303" pitchFamily="18" charset="0"/>
              </a:rPr>
              <a:t>.</a:t>
            </a:r>
            <a:endParaRPr lang="en-US" altLang="zh-CN" sz="6600">
              <a:latin typeface="Georgia" panose="02040502050405020303" pitchFamily="18" charset="0"/>
              <a:ea typeface="Georgia" panose="02040502050405020303" pitchFamily="18" charset="0"/>
              <a:cs typeface="Georgia" panose="02040502050405020303" pitchFamily="18" charset="0"/>
            </a:endParaRPr>
          </a:p>
        </p:txBody>
      </p:sp>
      <p:grpSp>
        <p:nvGrpSpPr>
          <p:cNvPr id="14" name="组合 13"/>
          <p:cNvGrpSpPr/>
          <p:nvPr/>
        </p:nvGrpSpPr>
        <p:grpSpPr>
          <a:xfrm>
            <a:off x="353695" y="3850640"/>
            <a:ext cx="10758805" cy="2676525"/>
            <a:chOff x="557" y="6064"/>
            <a:chExt cx="16943" cy="4215"/>
          </a:xfrm>
          <a:solidFill>
            <a:schemeClr val="bg1">
              <a:lumMod val="95000"/>
            </a:schemeClr>
          </a:solidFill>
        </p:grpSpPr>
        <p:sp>
          <p:nvSpPr>
            <p:cNvPr id="10" name="文本框 9"/>
            <p:cNvSpPr txBox="1"/>
            <p:nvPr/>
          </p:nvSpPr>
          <p:spPr>
            <a:xfrm>
              <a:off x="2459" y="6064"/>
              <a:ext cx="15041" cy="4215"/>
            </a:xfrm>
            <a:prstGeom prst="rect">
              <a:avLst/>
            </a:prstGeom>
            <a:solidFill>
              <a:schemeClr val="tx1">
                <a:lumMod val="40000"/>
                <a:lumOff val="60000"/>
              </a:schemeClr>
            </a:solidFill>
            <a:ln w="9525">
              <a:noFill/>
            </a:ln>
          </p:spPr>
          <p:txBody>
            <a:bodyPr wrap="square">
              <a:spAutoFit/>
            </a:bodyPr>
            <a:p>
              <a:pPr marL="0" indent="0"/>
              <a:r>
                <a:rPr lang="en-US" altLang="zh-CN" sz="2400" b="1">
                  <a:latin typeface="Times" charset="0"/>
                  <a:cs typeface="Times" charset="0"/>
                </a:rPr>
                <a:t>There is</a:t>
              </a:r>
              <a:r>
                <a:rPr lang="en-US" altLang="zh-CN" sz="2400" b="1">
                  <a:solidFill>
                    <a:srgbClr val="FF0000"/>
                  </a:solidFill>
                  <a:latin typeface="Times" charset="0"/>
                  <a:cs typeface="Times" charset="0"/>
                </a:rPr>
                <a:t> no property of truth</a:t>
              </a:r>
              <a:r>
                <a:rPr lang="en-US" altLang="zh-CN" sz="2400" b="1">
                  <a:latin typeface="Times" charset="0"/>
                  <a:cs typeface="Times" charset="0"/>
                </a:rPr>
                <a:t> which is an appropriate object of philosophical attention: something which we might try to</a:t>
              </a:r>
              <a:r>
                <a:rPr lang="en-US" altLang="zh-CN" sz="2400" b="1">
                  <a:solidFill>
                    <a:srgbClr val="FF0000"/>
                  </a:solidFill>
                  <a:latin typeface="Times" charset="0"/>
                  <a:cs typeface="Times" charset="0"/>
                </a:rPr>
                <a:t> analyze</a:t>
              </a:r>
              <a:r>
                <a:rPr lang="en-US" altLang="zh-CN" sz="2400" b="1">
                  <a:latin typeface="Times" charset="0"/>
                  <a:cs typeface="Times" charset="0"/>
                </a:rPr>
                <a:t>, or in whose </a:t>
              </a:r>
              <a:r>
                <a:rPr lang="en-US" altLang="zh-CN" sz="2400" b="1">
                  <a:solidFill>
                    <a:srgbClr val="FF0000"/>
                  </a:solidFill>
                  <a:latin typeface="Times" charset="0"/>
                  <a:cs typeface="Times" charset="0"/>
                </a:rPr>
                <a:t>structure</a:t>
              </a:r>
              <a:r>
                <a:rPr lang="en-US" altLang="zh-CN" sz="2400" b="1">
                  <a:latin typeface="Times" charset="0"/>
                  <a:cs typeface="Times" charset="0"/>
                </a:rPr>
                <a:t> we might be interested, or which might give rise to issues about </a:t>
              </a:r>
              <a:r>
                <a:rPr lang="en-US" altLang="zh-CN" sz="2400" b="1">
                  <a:solidFill>
                    <a:srgbClr val="FF0000"/>
                  </a:solidFill>
                  <a:latin typeface="Times" charset="0"/>
                  <a:cs typeface="Times" charset="0"/>
                </a:rPr>
                <a:t>objectivity</a:t>
              </a:r>
              <a:r>
                <a:rPr lang="en-US" altLang="zh-CN" sz="2400" b="1">
                  <a:latin typeface="Times" charset="0"/>
                  <a:cs typeface="Times" charset="0"/>
                </a:rPr>
                <a:t>. Contrary to the presupposition both of the traditional debate and of its revision canvassed above, there is </a:t>
              </a:r>
              <a:r>
                <a:rPr lang="en-US" altLang="zh-CN" sz="2400" b="1">
                  <a:solidFill>
                    <a:srgbClr val="FF0000"/>
                  </a:solidFill>
                  <a:latin typeface="Times" charset="0"/>
                  <a:cs typeface="Times" charset="0"/>
                </a:rPr>
                <a:t>nothing</a:t>
              </a:r>
              <a:r>
                <a:rPr lang="en-US" altLang="zh-CN" sz="2400" b="1">
                  <a:latin typeface="Times" charset="0"/>
                  <a:cs typeface="Times" charset="0"/>
                </a:rPr>
                <a:t> in which the truth of a proposition, e.g., consists. "</a:t>
              </a:r>
              <a:r>
                <a:rPr lang="en-US" altLang="zh-CN" sz="2400" b="1">
                  <a:solidFill>
                    <a:srgbClr val="FF0000"/>
                  </a:solidFill>
                  <a:effectLst/>
                  <a:latin typeface="Times" charset="0"/>
                  <a:cs typeface="Times" charset="0"/>
                </a:rPr>
                <a:t>True" expresses no real property.</a:t>
              </a:r>
              <a:endParaRPr lang="en-US" altLang="zh-CN" sz="2400" b="1">
                <a:solidFill>
                  <a:srgbClr val="FF0000"/>
                </a:solidFill>
                <a:effectLst/>
                <a:latin typeface="Times" charset="0"/>
                <a:cs typeface="Times" charset="0"/>
              </a:endParaRPr>
            </a:p>
          </p:txBody>
        </p:sp>
        <p:pic>
          <p:nvPicPr>
            <p:cNvPr id="11" name="图片 10"/>
            <p:cNvPicPr>
              <a:picLocks noChangeAspect="1"/>
            </p:cNvPicPr>
            <p:nvPr/>
          </p:nvPicPr>
          <p:blipFill>
            <a:blip r:embed="rId2"/>
            <a:stretch>
              <a:fillRect/>
            </a:stretch>
          </p:blipFill>
          <p:spPr>
            <a:xfrm>
              <a:off x="557" y="6223"/>
              <a:ext cx="1415" cy="1744"/>
            </a:xfrm>
            <a:prstGeom prst="rect">
              <a:avLst/>
            </a:prstGeom>
            <a:grpFill/>
          </p:spPr>
        </p:pic>
      </p:grpSp>
      <p:pic>
        <p:nvPicPr>
          <p:cNvPr id="17" name="图片 16"/>
          <p:cNvPicPr>
            <a:picLocks noChangeAspect="1"/>
          </p:cNvPicPr>
          <p:nvPr/>
        </p:nvPicPr>
        <p:blipFill>
          <a:blip r:embed="rId3"/>
          <a:stretch>
            <a:fillRect/>
          </a:stretch>
        </p:blipFill>
        <p:spPr>
          <a:xfrm>
            <a:off x="1252220" y="2425065"/>
            <a:ext cx="9859645" cy="1328420"/>
          </a:xfrm>
          <a:prstGeom prst="rect">
            <a:avLst/>
          </a:prstGeom>
        </p:spPr>
      </p:pic>
      <p:sp>
        <p:nvSpPr>
          <p:cNvPr id="2" name="文本框 1"/>
          <p:cNvSpPr txBox="1"/>
          <p:nvPr/>
        </p:nvSpPr>
        <p:spPr>
          <a:xfrm>
            <a:off x="4143375" y="1799590"/>
            <a:ext cx="4667250" cy="368300"/>
          </a:xfrm>
          <a:prstGeom prst="rect">
            <a:avLst/>
          </a:prstGeom>
          <a:noFill/>
        </p:spPr>
        <p:txBody>
          <a:bodyPr wrap="square" rtlCol="0">
            <a:spAutoFit/>
          </a:bodyPr>
          <a:p>
            <a:r>
              <a:rPr lang="en-US" altLang="zh-CN" b="1"/>
              <a:t>INTRODUCTION</a:t>
            </a:r>
            <a:endParaRPr lang="en-US" altLang="zh-CN" b="1"/>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4"/>
          <p:cNvGrpSpPr/>
          <p:nvPr/>
        </p:nvGrpSpPr>
        <p:grpSpPr>
          <a:xfrm>
            <a:off x="334963" y="0"/>
            <a:ext cx="160337" cy="1168400"/>
            <a:chOff x="334963" y="0"/>
            <a:chExt cx="160337" cy="1168400"/>
          </a:xfrm>
        </p:grpSpPr>
        <p:sp>
          <p:nvSpPr>
            <p:cNvPr id="6" name="矩形 5"/>
            <p:cNvSpPr/>
            <p:nvPr/>
          </p:nvSpPr>
          <p:spPr>
            <a:xfrm>
              <a:off x="3349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492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 name="그룹 10"/>
          <p:cNvGrpSpPr/>
          <p:nvPr/>
        </p:nvGrpSpPr>
        <p:grpSpPr>
          <a:xfrm>
            <a:off x="631826" y="258763"/>
            <a:ext cx="746125" cy="909637"/>
            <a:chOff x="2523173" y="4047333"/>
            <a:chExt cx="746125" cy="909637"/>
          </a:xfrm>
          <a:solidFill>
            <a:schemeClr val="accent2"/>
          </a:solidFill>
        </p:grpSpPr>
        <p:sp>
          <p:nvSpPr>
            <p:cNvPr id="12"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2</a:t>
              </a:r>
              <a:endParaRPr lang="en-US" altLang="zh-CN" sz="2400" b="1" dirty="0">
                <a:solidFill>
                  <a:srgbClr val="FFFFFF"/>
                </a:solidFill>
                <a:effectLst>
                  <a:outerShdw blurRad="38100" dist="38100" dir="2700000" algn="tl">
                    <a:srgbClr val="000000">
                      <a:alpha val="43137"/>
                    </a:srgbClr>
                  </a:outerShdw>
                </a:effectLst>
              </a:endParaRPr>
            </a:p>
          </p:txBody>
        </p:sp>
        <p:sp>
          <p:nvSpPr>
            <p:cNvPr id="13"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sp>
        <p:nvSpPr>
          <p:cNvPr id="8" name="文本框 7"/>
          <p:cNvSpPr txBox="1"/>
          <p:nvPr/>
        </p:nvSpPr>
        <p:spPr>
          <a:xfrm>
            <a:off x="1252220" y="422275"/>
            <a:ext cx="5005705" cy="583565"/>
          </a:xfrm>
          <a:prstGeom prst="rect">
            <a:avLst/>
          </a:prstGeom>
          <a:noFill/>
        </p:spPr>
        <p:txBody>
          <a:bodyPr wrap="none" rtlCol="0" anchor="t">
            <a:spAutoFit/>
          </a:bodyPr>
          <a:p>
            <a:pPr algn="l" eaLnBrk="1" fontAlgn="auto" hangingPunct="1">
              <a:spcBef>
                <a:spcPts val="0"/>
              </a:spcBef>
              <a:spcAft>
                <a:spcPts val="0"/>
              </a:spcAft>
              <a:defRPr/>
            </a:pPr>
            <a:r>
              <a:rPr lang="en-US" altLang="zh-CN" sz="3200" b="1" kern="0" spc="100" dirty="0">
                <a:solidFill>
                  <a:schemeClr val="accent1"/>
                </a:solidFill>
                <a:latin typeface="微软雅黑" panose="020B0503020204020204" pitchFamily="34" charset="-122"/>
                <a:ea typeface="微软雅黑" panose="020B0503020204020204" pitchFamily="34" charset="-122"/>
                <a:sym typeface="+mn-ea"/>
              </a:rPr>
              <a:t>Truth theory reviewed</a:t>
            </a:r>
            <a:endParaRPr lang="zh-CN" altLang="en-US"/>
          </a:p>
        </p:txBody>
      </p:sp>
      <p:sp>
        <p:nvSpPr>
          <p:cNvPr id="18" name="文本框 17"/>
          <p:cNvSpPr txBox="1"/>
          <p:nvPr/>
        </p:nvSpPr>
        <p:spPr>
          <a:xfrm>
            <a:off x="7154545" y="483870"/>
            <a:ext cx="4993005" cy="460375"/>
          </a:xfrm>
          <a:prstGeom prst="rect">
            <a:avLst/>
          </a:prstGeom>
          <a:noFill/>
        </p:spPr>
        <p:txBody>
          <a:bodyPr wrap="square" rtlCol="0">
            <a:spAutoFit/>
          </a:bodyPr>
          <a:p>
            <a:r>
              <a:rPr lang="en-US" altLang="zh-CN" sz="2400"/>
              <a:t>2.2 OBJECTIONS AND DEFENCE</a:t>
            </a:r>
            <a:endParaRPr lang="en-US" altLang="zh-CN" sz="2400"/>
          </a:p>
        </p:txBody>
      </p:sp>
      <p:grpSp>
        <p:nvGrpSpPr>
          <p:cNvPr id="25" name="组合 24"/>
          <p:cNvGrpSpPr/>
          <p:nvPr/>
        </p:nvGrpSpPr>
        <p:grpSpPr>
          <a:xfrm>
            <a:off x="236220" y="1661160"/>
            <a:ext cx="3088640" cy="1168400"/>
            <a:chOff x="780" y="2776"/>
            <a:chExt cx="5599" cy="1409"/>
          </a:xfrm>
          <a:solidFill>
            <a:schemeClr val="dk1"/>
          </a:solidFill>
        </p:grpSpPr>
        <p:sp>
          <p:nvSpPr>
            <p:cNvPr id="9" name="文本框 8"/>
            <p:cNvSpPr txBox="1"/>
            <p:nvPr/>
          </p:nvSpPr>
          <p:spPr>
            <a:xfrm>
              <a:off x="2385" y="2776"/>
              <a:ext cx="3994" cy="778"/>
            </a:xfrm>
            <a:prstGeom prst="rect">
              <a:avLst/>
            </a:prstGeom>
            <a:grpFill/>
          </p:spPr>
          <p:txBody>
            <a:bodyPr wrap="square" rtlCol="0">
              <a:spAutoFit/>
            </a:bodyPr>
            <a:p>
              <a:r>
                <a:rPr lang="en-US" altLang="zh-CN" sz="1800" b="1">
                  <a:solidFill>
                    <a:schemeClr val="bg1"/>
                  </a:solidFill>
                  <a:latin typeface="微软雅黑" panose="020B0503020204020204" pitchFamily="34" charset="-122"/>
                  <a:ea typeface="微软雅黑" panose="020B0503020204020204" pitchFamily="34" charset="-122"/>
                </a:rPr>
                <a:t>Objections to deflationism</a:t>
              </a:r>
              <a:endParaRPr lang="en-US" altLang="zh-CN" sz="1800" b="1">
                <a:solidFill>
                  <a:schemeClr val="bg1"/>
                </a:solidFill>
                <a:latin typeface="微软雅黑" panose="020B0503020204020204" pitchFamily="34" charset="-122"/>
                <a:ea typeface="微软雅黑" panose="020B0503020204020204" pitchFamily="34" charset="-122"/>
              </a:endParaRPr>
            </a:p>
          </p:txBody>
        </p:sp>
        <p:pic>
          <p:nvPicPr>
            <p:cNvPr id="16" name="图片 15" descr="38"/>
            <p:cNvPicPr>
              <a:picLocks noChangeAspect="1"/>
            </p:cNvPicPr>
            <p:nvPr/>
          </p:nvPicPr>
          <p:blipFill>
            <a:blip r:embed="rId1"/>
            <a:stretch>
              <a:fillRect/>
            </a:stretch>
          </p:blipFill>
          <p:spPr>
            <a:xfrm>
              <a:off x="780" y="2776"/>
              <a:ext cx="1603" cy="1409"/>
            </a:xfrm>
            <a:prstGeom prst="rect">
              <a:avLst/>
            </a:prstGeom>
            <a:grpFill/>
            <a:ln w="9525">
              <a:noFill/>
            </a:ln>
          </p:spPr>
        </p:pic>
      </p:grpSp>
      <p:sp>
        <p:nvSpPr>
          <p:cNvPr id="10" name="文本框 9"/>
          <p:cNvSpPr txBox="1"/>
          <p:nvPr/>
        </p:nvSpPr>
        <p:spPr>
          <a:xfrm>
            <a:off x="2348230" y="2535555"/>
            <a:ext cx="9551035" cy="1198880"/>
          </a:xfrm>
          <a:prstGeom prst="rect">
            <a:avLst/>
          </a:prstGeom>
          <a:solidFill>
            <a:schemeClr val="tx1">
              <a:lumMod val="40000"/>
              <a:lumOff val="60000"/>
            </a:schemeClr>
          </a:solidFill>
          <a:ln w="9525">
            <a:noFill/>
          </a:ln>
        </p:spPr>
        <p:txBody>
          <a:bodyPr wrap="square">
            <a:spAutoFit/>
          </a:bodyPr>
          <a:p>
            <a:pPr marL="0" indent="0"/>
            <a:r>
              <a:rPr lang="en-US" altLang="zh-CN" sz="2400" b="1">
                <a:latin typeface="Times" charset="0"/>
                <a:cs typeface="Times" charset="0"/>
              </a:rPr>
              <a:t>"true" is just the device of</a:t>
            </a:r>
            <a:r>
              <a:rPr lang="en-US" altLang="zh-CN" sz="2400" b="1" i="1">
                <a:latin typeface="Times" charset="0"/>
                <a:cs typeface="Times" charset="0"/>
              </a:rPr>
              <a:t> </a:t>
            </a:r>
            <a:r>
              <a:rPr lang="en-US" altLang="zh-CN" sz="2400" b="1" i="1">
                <a:solidFill>
                  <a:srgbClr val="FF0000"/>
                </a:solidFill>
                <a:latin typeface="Times" charset="0"/>
                <a:cs typeface="Times" charset="0"/>
              </a:rPr>
              <a:t>disquotation</a:t>
            </a:r>
            <a:r>
              <a:rPr lang="en-US" altLang="zh-CN" sz="2400" b="1">
                <a:latin typeface="Times" charset="0"/>
                <a:cs typeface="Times" charset="0"/>
              </a:rPr>
              <a:t>- a device for affirming at the metalinguistic level exactly what can be affirmed at the object-language level by an </a:t>
            </a:r>
            <a:r>
              <a:rPr lang="en-US" altLang="zh-CN" sz="2400" b="1">
                <a:solidFill>
                  <a:srgbClr val="FF0000"/>
                </a:solidFill>
                <a:latin typeface="Times" charset="0"/>
                <a:cs typeface="Times" charset="0"/>
              </a:rPr>
              <a:t>assertoric use </a:t>
            </a:r>
            <a:r>
              <a:rPr lang="en-US" altLang="zh-CN" sz="2400" b="1">
                <a:latin typeface="Times" charset="0"/>
                <a:cs typeface="Times" charset="0"/>
              </a:rPr>
              <a:t>of "P"</a:t>
            </a:r>
            <a:endParaRPr lang="zh-CN" altLang="en-US" sz="2400" b="1"/>
          </a:p>
        </p:txBody>
      </p:sp>
      <p:pic>
        <p:nvPicPr>
          <p:cNvPr id="2" name="图片 1"/>
          <p:cNvPicPr>
            <a:picLocks noChangeAspect="1"/>
          </p:cNvPicPr>
          <p:nvPr/>
        </p:nvPicPr>
        <p:blipFill>
          <a:blip r:embed="rId2"/>
          <a:stretch>
            <a:fillRect/>
          </a:stretch>
        </p:blipFill>
        <p:spPr>
          <a:xfrm>
            <a:off x="1120775" y="2442210"/>
            <a:ext cx="1227455" cy="950595"/>
          </a:xfrm>
          <a:prstGeom prst="rect">
            <a:avLst/>
          </a:prstGeom>
        </p:spPr>
      </p:pic>
      <p:pic>
        <p:nvPicPr>
          <p:cNvPr id="15" name="图片 14"/>
          <p:cNvPicPr>
            <a:picLocks noChangeAspect="1"/>
          </p:cNvPicPr>
          <p:nvPr/>
        </p:nvPicPr>
        <p:blipFill>
          <a:blip r:embed="rId3"/>
          <a:stretch>
            <a:fillRect/>
          </a:stretch>
        </p:blipFill>
        <p:spPr>
          <a:xfrm>
            <a:off x="1121410" y="4192270"/>
            <a:ext cx="1218565" cy="1033780"/>
          </a:xfrm>
          <a:prstGeom prst="rect">
            <a:avLst/>
          </a:prstGeom>
        </p:spPr>
      </p:pic>
      <p:sp>
        <p:nvSpPr>
          <p:cNvPr id="17" name="文本框 16"/>
          <p:cNvSpPr txBox="1"/>
          <p:nvPr/>
        </p:nvSpPr>
        <p:spPr>
          <a:xfrm>
            <a:off x="2339975" y="4192270"/>
            <a:ext cx="9551035" cy="2306955"/>
          </a:xfrm>
          <a:prstGeom prst="rect">
            <a:avLst/>
          </a:prstGeom>
          <a:solidFill>
            <a:schemeClr val="tx1">
              <a:lumMod val="40000"/>
              <a:lumOff val="60000"/>
            </a:schemeClr>
          </a:solidFill>
          <a:ln w="9525">
            <a:noFill/>
          </a:ln>
        </p:spPr>
        <p:txBody>
          <a:bodyPr wrap="square">
            <a:spAutoFit/>
          </a:bodyPr>
          <a:p>
            <a:pPr marL="0" indent="0"/>
            <a:r>
              <a:rPr lang="en-US" altLang="zh-CN" sz="2400" b="1">
                <a:latin typeface="Times" charset="0"/>
                <a:cs typeface="Times" charset="0"/>
              </a:rPr>
              <a:t>Disquotational Scheme</a:t>
            </a:r>
            <a:r>
              <a:rPr lang="en-US" altLang="zh-CN" sz="2400" b="1">
                <a:latin typeface="Times" charset="0"/>
                <a:cs typeface="Times" charset="0"/>
                <a:sym typeface="+mn-ea"/>
              </a:rPr>
              <a:t>is is a </a:t>
            </a:r>
            <a:r>
              <a:rPr lang="en-US" altLang="zh-CN" sz="2400" b="1">
                <a:solidFill>
                  <a:srgbClr val="FF0000"/>
                </a:solidFill>
                <a:latin typeface="Times" charset="0"/>
                <a:cs typeface="Times" charset="0"/>
                <a:sym typeface="+mn-ea"/>
              </a:rPr>
              <a:t>complete</a:t>
            </a:r>
            <a:r>
              <a:rPr lang="en-US" altLang="zh-CN" sz="2400" b="1">
                <a:latin typeface="Times" charset="0"/>
                <a:cs typeface="Times" charset="0"/>
                <a:sym typeface="+mn-ea"/>
              </a:rPr>
              <a:t> explanation of the meaning of "true"</a:t>
            </a:r>
            <a:endParaRPr lang="en-US" altLang="zh-CN" sz="2400" b="1">
              <a:latin typeface="Times" charset="0"/>
              <a:cs typeface="Times" charset="0"/>
            </a:endParaRPr>
          </a:p>
          <a:p>
            <a:pPr marL="0" indent="0"/>
            <a:r>
              <a:rPr lang="en-US" altLang="zh-CN" sz="2400" b="1">
                <a:latin typeface="Times" charset="0"/>
                <a:cs typeface="Times" charset="0"/>
              </a:rPr>
              <a:t>"P" is true</a:t>
            </a:r>
            <a:r>
              <a:rPr lang="en-US" altLang="zh-CN" sz="2400" b="1">
                <a:latin typeface="SentyBrush" panose="03000600000000000000" charset="0"/>
                <a:ea typeface="AR HeiB5 UL" panose="020B0A00000000000000" charset="-120"/>
                <a:cs typeface="Times" charset="0"/>
              </a:rPr>
              <a:t> </a:t>
            </a:r>
            <a:r>
              <a:rPr lang="en-US" altLang="zh-CN" sz="2400" b="1">
                <a:latin typeface="SentyBrush" panose="03000600000000000000" charset="0"/>
                <a:ea typeface="AR HeiB5 UL" panose="020B0A00000000000000" charset="-120"/>
                <a:cs typeface="Times" charset="0"/>
                <a:sym typeface="SymbolProp BT" panose="05000000000000000000" charset="0"/>
              </a:rPr>
              <a:t> </a:t>
            </a:r>
            <a:r>
              <a:rPr lang="en-US" altLang="zh-CN" sz="2400" b="1" i="1">
                <a:latin typeface="Times" charset="0"/>
                <a:cs typeface="Times" charset="0"/>
              </a:rPr>
              <a:t>p</a:t>
            </a:r>
            <a:r>
              <a:rPr lang="en-US" altLang="zh-CN" sz="2400" b="1">
                <a:latin typeface="Times" charset="0"/>
                <a:cs typeface="Times" charset="0"/>
              </a:rPr>
              <a:t>,</a:t>
            </a:r>
            <a:endParaRPr lang="en-US" altLang="zh-CN" sz="2400" b="1">
              <a:latin typeface="Times" charset="0"/>
              <a:cs typeface="Times" charset="0"/>
            </a:endParaRPr>
          </a:p>
          <a:p>
            <a:pPr marL="0" indent="0"/>
            <a:r>
              <a:rPr lang="en-US" altLang="zh-CN" sz="2400" b="1">
                <a:latin typeface="Times" charset="0"/>
                <a:cs typeface="Times" charset="0"/>
              </a:rPr>
              <a:t>(or if the primary grammar of "true" is considered to be that of an operator on propositions.Equivalence Schema-It is true that P /that P is true if and only if P)</a:t>
            </a:r>
            <a:endParaRPr lang="zh-CN" altLang="en-US" sz="2400" b="1"/>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4"/>
          <p:cNvGrpSpPr/>
          <p:nvPr/>
        </p:nvGrpSpPr>
        <p:grpSpPr>
          <a:xfrm>
            <a:off x="334963" y="0"/>
            <a:ext cx="160337" cy="1168400"/>
            <a:chOff x="334963" y="0"/>
            <a:chExt cx="160337" cy="1168400"/>
          </a:xfrm>
        </p:grpSpPr>
        <p:sp>
          <p:nvSpPr>
            <p:cNvPr id="6" name="矩形 5"/>
            <p:cNvSpPr/>
            <p:nvPr/>
          </p:nvSpPr>
          <p:spPr>
            <a:xfrm>
              <a:off x="3349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492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 name="그룹 10"/>
          <p:cNvGrpSpPr/>
          <p:nvPr/>
        </p:nvGrpSpPr>
        <p:grpSpPr>
          <a:xfrm>
            <a:off x="631826" y="258763"/>
            <a:ext cx="746125" cy="909637"/>
            <a:chOff x="2523173" y="4047333"/>
            <a:chExt cx="746125" cy="909637"/>
          </a:xfrm>
          <a:solidFill>
            <a:schemeClr val="accent2"/>
          </a:solidFill>
        </p:grpSpPr>
        <p:sp>
          <p:nvSpPr>
            <p:cNvPr id="12"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2</a:t>
              </a:r>
              <a:endParaRPr lang="en-US" altLang="zh-CN" sz="2400" b="1" dirty="0">
                <a:solidFill>
                  <a:srgbClr val="FFFFFF"/>
                </a:solidFill>
                <a:effectLst>
                  <a:outerShdw blurRad="38100" dist="38100" dir="2700000" algn="tl">
                    <a:srgbClr val="000000">
                      <a:alpha val="43137"/>
                    </a:srgbClr>
                  </a:outerShdw>
                </a:effectLst>
              </a:endParaRPr>
            </a:p>
          </p:txBody>
        </p:sp>
        <p:sp>
          <p:nvSpPr>
            <p:cNvPr id="13"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sp>
        <p:nvSpPr>
          <p:cNvPr id="8" name="文本框 7"/>
          <p:cNvSpPr txBox="1"/>
          <p:nvPr/>
        </p:nvSpPr>
        <p:spPr>
          <a:xfrm>
            <a:off x="1252220" y="422275"/>
            <a:ext cx="5005705" cy="583565"/>
          </a:xfrm>
          <a:prstGeom prst="rect">
            <a:avLst/>
          </a:prstGeom>
          <a:noFill/>
        </p:spPr>
        <p:txBody>
          <a:bodyPr wrap="none" rtlCol="0" anchor="t">
            <a:spAutoFit/>
          </a:bodyPr>
          <a:p>
            <a:pPr algn="l" eaLnBrk="1" fontAlgn="auto" hangingPunct="1">
              <a:spcBef>
                <a:spcPts val="0"/>
              </a:spcBef>
              <a:spcAft>
                <a:spcPts val="0"/>
              </a:spcAft>
              <a:defRPr/>
            </a:pPr>
            <a:r>
              <a:rPr lang="en-US" altLang="zh-CN" sz="3200" b="1" kern="0" spc="100" dirty="0">
                <a:solidFill>
                  <a:schemeClr val="accent1"/>
                </a:solidFill>
                <a:latin typeface="微软雅黑" panose="020B0503020204020204" pitchFamily="34" charset="-122"/>
                <a:ea typeface="微软雅黑" panose="020B0503020204020204" pitchFamily="34" charset="-122"/>
                <a:sym typeface="+mn-ea"/>
              </a:rPr>
              <a:t>Truth theory reviewed</a:t>
            </a:r>
            <a:endParaRPr lang="zh-CN" altLang="en-US"/>
          </a:p>
        </p:txBody>
      </p:sp>
      <p:sp>
        <p:nvSpPr>
          <p:cNvPr id="18" name="文本框 17"/>
          <p:cNvSpPr txBox="1"/>
          <p:nvPr/>
        </p:nvSpPr>
        <p:spPr>
          <a:xfrm>
            <a:off x="7154545" y="483870"/>
            <a:ext cx="4993005" cy="460375"/>
          </a:xfrm>
          <a:prstGeom prst="rect">
            <a:avLst/>
          </a:prstGeom>
          <a:noFill/>
        </p:spPr>
        <p:txBody>
          <a:bodyPr wrap="square" rtlCol="0">
            <a:spAutoFit/>
          </a:bodyPr>
          <a:p>
            <a:r>
              <a:rPr lang="en-US" altLang="zh-CN" sz="2400"/>
              <a:t>2.2 OBJECTIONS AND DEFENCE</a:t>
            </a:r>
            <a:endParaRPr lang="en-US" altLang="zh-CN" sz="2400"/>
          </a:p>
        </p:txBody>
      </p:sp>
      <p:grpSp>
        <p:nvGrpSpPr>
          <p:cNvPr id="25" name="组合 24"/>
          <p:cNvGrpSpPr/>
          <p:nvPr/>
        </p:nvGrpSpPr>
        <p:grpSpPr>
          <a:xfrm>
            <a:off x="236220" y="1661160"/>
            <a:ext cx="3088640" cy="1168400"/>
            <a:chOff x="780" y="2776"/>
            <a:chExt cx="5599" cy="1409"/>
          </a:xfrm>
          <a:solidFill>
            <a:schemeClr val="dk1"/>
          </a:solidFill>
        </p:grpSpPr>
        <p:sp>
          <p:nvSpPr>
            <p:cNvPr id="9" name="文本框 8"/>
            <p:cNvSpPr txBox="1"/>
            <p:nvPr/>
          </p:nvSpPr>
          <p:spPr>
            <a:xfrm>
              <a:off x="2385" y="2776"/>
              <a:ext cx="3994" cy="778"/>
            </a:xfrm>
            <a:prstGeom prst="rect">
              <a:avLst/>
            </a:prstGeom>
            <a:grpFill/>
          </p:spPr>
          <p:txBody>
            <a:bodyPr wrap="square" rtlCol="0">
              <a:spAutoFit/>
            </a:bodyPr>
            <a:p>
              <a:r>
                <a:rPr lang="en-US" altLang="zh-CN" sz="1800" b="1">
                  <a:solidFill>
                    <a:schemeClr val="bg1"/>
                  </a:solidFill>
                  <a:latin typeface="微软雅黑" panose="020B0503020204020204" pitchFamily="34" charset="-122"/>
                  <a:ea typeface="微软雅黑" panose="020B0503020204020204" pitchFamily="34" charset="-122"/>
                </a:rPr>
                <a:t>Objections to deflationism</a:t>
              </a:r>
              <a:endParaRPr lang="en-US" altLang="zh-CN" sz="1800" b="1">
                <a:solidFill>
                  <a:schemeClr val="bg1"/>
                </a:solidFill>
                <a:latin typeface="微软雅黑" panose="020B0503020204020204" pitchFamily="34" charset="-122"/>
                <a:ea typeface="微软雅黑" panose="020B0503020204020204" pitchFamily="34" charset="-122"/>
              </a:endParaRPr>
            </a:p>
          </p:txBody>
        </p:sp>
        <p:pic>
          <p:nvPicPr>
            <p:cNvPr id="16" name="图片 15" descr="38"/>
            <p:cNvPicPr>
              <a:picLocks noChangeAspect="1"/>
            </p:cNvPicPr>
            <p:nvPr/>
          </p:nvPicPr>
          <p:blipFill>
            <a:blip r:embed="rId1"/>
            <a:stretch>
              <a:fillRect/>
            </a:stretch>
          </p:blipFill>
          <p:spPr>
            <a:xfrm>
              <a:off x="780" y="2776"/>
              <a:ext cx="1603" cy="1409"/>
            </a:xfrm>
            <a:prstGeom prst="rect">
              <a:avLst/>
            </a:prstGeom>
            <a:grpFill/>
            <a:ln w="9525">
              <a:noFill/>
            </a:ln>
          </p:spPr>
        </p:pic>
      </p:grpSp>
      <p:sp>
        <p:nvSpPr>
          <p:cNvPr id="14341" name="文本框 4"/>
          <p:cNvSpPr txBox="1"/>
          <p:nvPr/>
        </p:nvSpPr>
        <p:spPr>
          <a:xfrm>
            <a:off x="643255" y="3157855"/>
            <a:ext cx="1210310" cy="1106805"/>
          </a:xfrm>
          <a:prstGeom prst="rect">
            <a:avLst/>
          </a:prstGeom>
          <a:noFill/>
          <a:ln w="9525">
            <a:noFill/>
          </a:ln>
        </p:spPr>
        <p:txBody>
          <a:bodyPr wrap="square" anchor="t">
            <a:spAutoFit/>
          </a:bodyPr>
          <a:p>
            <a:r>
              <a:rPr lang="en-US" altLang="zh-CN" sz="6600">
                <a:latin typeface="AR HeiB5 UL" panose="020B0A00000000000000" charset="-120"/>
                <a:ea typeface="AR HeiB5 UL" panose="020B0A00000000000000" charset="-120"/>
                <a:cs typeface="Georgia" panose="02040502050405020303" pitchFamily="18" charset="0"/>
              </a:rPr>
              <a:t>4</a:t>
            </a:r>
            <a:r>
              <a:rPr lang="en-US" altLang="zh-CN" sz="6600">
                <a:latin typeface="Georgia" panose="02040502050405020303" pitchFamily="18" charset="0"/>
                <a:cs typeface="Georgia" panose="02040502050405020303" pitchFamily="18" charset="0"/>
              </a:rPr>
              <a:t>.</a:t>
            </a:r>
            <a:endParaRPr lang="en-US" altLang="zh-CN" sz="6600">
              <a:latin typeface="Georgia" panose="02040502050405020303" pitchFamily="18" charset="0"/>
              <a:ea typeface="Georgia" panose="02040502050405020303" pitchFamily="18" charset="0"/>
              <a:cs typeface="Georgia" panose="02040502050405020303" pitchFamily="18" charset="0"/>
            </a:endParaRPr>
          </a:p>
        </p:txBody>
      </p:sp>
      <p:sp>
        <p:nvSpPr>
          <p:cNvPr id="10" name="文本框 9"/>
          <p:cNvSpPr txBox="1"/>
          <p:nvPr/>
        </p:nvSpPr>
        <p:spPr>
          <a:xfrm>
            <a:off x="1725930" y="2829560"/>
            <a:ext cx="9551035" cy="1938020"/>
          </a:xfrm>
          <a:prstGeom prst="rect">
            <a:avLst/>
          </a:prstGeom>
          <a:solidFill>
            <a:schemeClr val="tx1">
              <a:lumMod val="40000"/>
              <a:lumOff val="60000"/>
            </a:schemeClr>
          </a:solidFill>
          <a:ln w="9525">
            <a:noFill/>
          </a:ln>
        </p:spPr>
        <p:txBody>
          <a:bodyPr wrap="square">
            <a:spAutoFit/>
          </a:bodyPr>
          <a:p>
            <a:pPr marL="0" indent="0"/>
            <a:r>
              <a:rPr lang="en-US" altLang="zh-CN" sz="2400" b="1">
                <a:latin typeface="Times" charset="0"/>
                <a:cs typeface="Times" charset="0"/>
              </a:rPr>
              <a:t>"true" is just a device of </a:t>
            </a:r>
            <a:r>
              <a:rPr lang="en-US" altLang="zh-CN" sz="2400" b="1">
                <a:solidFill>
                  <a:srgbClr val="FF0000"/>
                </a:solidFill>
                <a:latin typeface="Times" charset="0"/>
                <a:cs typeface="Times" charset="0"/>
              </a:rPr>
              <a:t>endorsement</a:t>
            </a:r>
            <a:r>
              <a:rPr lang="en-US" altLang="zh-CN" sz="2400" b="1">
                <a:latin typeface="Times" charset="0"/>
                <a:cs typeface="Times" charset="0"/>
              </a:rPr>
              <a:t>- we only have any use for such a term because we sometimes choose to endorse true propositions indirectly, without specifying their content and sometimes want to endorse whole batches of propositions at once. In other kinds of case we can dispense with the word altogether.</a:t>
            </a:r>
            <a:endParaRPr lang="en-US" altLang="zh-CN" sz="2400" b="1">
              <a:latin typeface="Times" charset="0"/>
              <a:cs typeface="Times" charset="0"/>
            </a:endParaRPr>
          </a:p>
        </p:txBody>
      </p:sp>
      <p:sp>
        <p:nvSpPr>
          <p:cNvPr id="100" name="文本框 99"/>
          <p:cNvSpPr txBox="1"/>
          <p:nvPr/>
        </p:nvSpPr>
        <p:spPr>
          <a:xfrm>
            <a:off x="1252220" y="5626735"/>
            <a:ext cx="9704070" cy="368300"/>
          </a:xfrm>
          <a:prstGeom prst="rect">
            <a:avLst/>
          </a:prstGeom>
          <a:noFill/>
          <a:ln w="9525">
            <a:noFill/>
          </a:ln>
        </p:spPr>
        <p:txBody>
          <a:bodyPr wrap="square">
            <a:spAutoFit/>
          </a:bodyPr>
          <a:p>
            <a:pPr marL="0" indent="0"/>
            <a:r>
              <a:rPr lang="en-US" altLang="zh-CN" b="0">
                <a:latin typeface="Times" charset="0"/>
                <a:cs typeface="Times" charset="0"/>
              </a:rPr>
              <a:t> </a:t>
            </a:r>
            <a:endParaRPr lang="zh-CN" altLang="en-US"/>
          </a:p>
        </p:txBody>
      </p:sp>
      <p:sp>
        <p:nvSpPr>
          <p:cNvPr id="5" name="上箭头标注 4"/>
          <p:cNvSpPr/>
          <p:nvPr/>
        </p:nvSpPr>
        <p:spPr>
          <a:xfrm>
            <a:off x="1098550" y="4781550"/>
            <a:ext cx="10805795" cy="1442720"/>
          </a:xfrm>
          <a:prstGeom prst="up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marL="0" indent="0"/>
            <a:r>
              <a:rPr lang="en-US" altLang="zh-CN">
                <a:solidFill>
                  <a:srgbClr val="FF0000"/>
                </a:solidFill>
                <a:latin typeface="Arial Black" panose="020B0A04020102020204" pitchFamily="34" charset="0"/>
                <a:cs typeface="Times" charset="0"/>
                <a:sym typeface="+mn-ea"/>
              </a:rPr>
              <a:t>Endorsement</a:t>
            </a:r>
            <a:r>
              <a:rPr lang="en-US" altLang="zh-CN">
                <a:latin typeface="Arial Black" panose="020B0A04020102020204" pitchFamily="34" charset="0"/>
                <a:cs typeface="Times" charset="0"/>
                <a:sym typeface="+mn-ea"/>
              </a:rPr>
              <a:t> generally involves an</a:t>
            </a:r>
            <a:r>
              <a:rPr lang="en-US" altLang="zh-CN">
                <a:solidFill>
                  <a:srgbClr val="FF0000"/>
                </a:solidFill>
                <a:latin typeface="Arial Black" panose="020B0A04020102020204" pitchFamily="34" charset="0"/>
                <a:cs typeface="Times" charset="0"/>
                <a:sym typeface="+mn-ea"/>
              </a:rPr>
              <a:t> element of recommendation</a:t>
            </a:r>
            <a:r>
              <a:rPr lang="en-US" altLang="zh-CN">
                <a:latin typeface="Arial Black" panose="020B0A04020102020204" pitchFamily="34" charset="0"/>
                <a:cs typeface="Times" charset="0"/>
                <a:sym typeface="+mn-ea"/>
              </a:rPr>
              <a:t>, or approval of an item as meeting a </a:t>
            </a:r>
            <a:r>
              <a:rPr lang="en-US" altLang="zh-CN">
                <a:solidFill>
                  <a:srgbClr val="FF0000"/>
                </a:solidFill>
                <a:latin typeface="Arial Black" panose="020B0A04020102020204" pitchFamily="34" charset="0"/>
                <a:cs typeface="Times" charset="0"/>
                <a:sym typeface="+mn-ea"/>
              </a:rPr>
              <a:t>certain standard.</a:t>
            </a:r>
            <a:r>
              <a:rPr lang="en-US" altLang="zh-CN">
                <a:latin typeface="Arial Black" panose="020B0A04020102020204" pitchFamily="34" charset="0"/>
                <a:cs typeface="Times" charset="0"/>
                <a:sym typeface="+mn-ea"/>
              </a:rPr>
              <a:t> </a:t>
            </a:r>
            <a:endParaRPr lang="zh-CN" altLang="en-US">
              <a:latin typeface="Arial Black" panose="020B0A04020102020204" pitchFamily="34"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4"/>
          <p:cNvGrpSpPr/>
          <p:nvPr/>
        </p:nvGrpSpPr>
        <p:grpSpPr>
          <a:xfrm>
            <a:off x="334963" y="0"/>
            <a:ext cx="160337" cy="1168400"/>
            <a:chOff x="334963" y="0"/>
            <a:chExt cx="160337" cy="1168400"/>
          </a:xfrm>
        </p:grpSpPr>
        <p:sp>
          <p:nvSpPr>
            <p:cNvPr id="6" name="矩形 5"/>
            <p:cNvSpPr/>
            <p:nvPr/>
          </p:nvSpPr>
          <p:spPr>
            <a:xfrm>
              <a:off x="3349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492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 name="그룹 10"/>
          <p:cNvGrpSpPr/>
          <p:nvPr/>
        </p:nvGrpSpPr>
        <p:grpSpPr>
          <a:xfrm>
            <a:off x="631826" y="258763"/>
            <a:ext cx="746125" cy="909637"/>
            <a:chOff x="2523173" y="4047333"/>
            <a:chExt cx="746125" cy="909637"/>
          </a:xfrm>
          <a:solidFill>
            <a:schemeClr val="accent2"/>
          </a:solidFill>
        </p:grpSpPr>
        <p:sp>
          <p:nvSpPr>
            <p:cNvPr id="12"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2</a:t>
              </a:r>
              <a:endParaRPr lang="en-US" altLang="zh-CN" sz="2400" b="1" dirty="0">
                <a:solidFill>
                  <a:srgbClr val="FFFFFF"/>
                </a:solidFill>
                <a:effectLst>
                  <a:outerShdw blurRad="38100" dist="38100" dir="2700000" algn="tl">
                    <a:srgbClr val="000000">
                      <a:alpha val="43137"/>
                    </a:srgbClr>
                  </a:outerShdw>
                </a:effectLst>
              </a:endParaRPr>
            </a:p>
          </p:txBody>
        </p:sp>
        <p:sp>
          <p:nvSpPr>
            <p:cNvPr id="13"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sp>
        <p:nvSpPr>
          <p:cNvPr id="8" name="文本框 7"/>
          <p:cNvSpPr txBox="1"/>
          <p:nvPr/>
        </p:nvSpPr>
        <p:spPr>
          <a:xfrm>
            <a:off x="1252220" y="422275"/>
            <a:ext cx="5005705" cy="583565"/>
          </a:xfrm>
          <a:prstGeom prst="rect">
            <a:avLst/>
          </a:prstGeom>
          <a:noFill/>
        </p:spPr>
        <p:txBody>
          <a:bodyPr wrap="none" rtlCol="0" anchor="t">
            <a:spAutoFit/>
          </a:bodyPr>
          <a:p>
            <a:pPr algn="l" eaLnBrk="1" fontAlgn="auto" hangingPunct="1">
              <a:spcBef>
                <a:spcPts val="0"/>
              </a:spcBef>
              <a:spcAft>
                <a:spcPts val="0"/>
              </a:spcAft>
              <a:defRPr/>
            </a:pPr>
            <a:r>
              <a:rPr lang="en-US" altLang="zh-CN" sz="3200" b="1" kern="0" spc="100" dirty="0">
                <a:solidFill>
                  <a:schemeClr val="accent1"/>
                </a:solidFill>
                <a:latin typeface="微软雅黑" panose="020B0503020204020204" pitchFamily="34" charset="-122"/>
                <a:ea typeface="微软雅黑" panose="020B0503020204020204" pitchFamily="34" charset="-122"/>
                <a:sym typeface="+mn-ea"/>
              </a:rPr>
              <a:t>Truth theory reviewed</a:t>
            </a:r>
            <a:endParaRPr lang="zh-CN" altLang="en-US"/>
          </a:p>
        </p:txBody>
      </p:sp>
      <p:sp>
        <p:nvSpPr>
          <p:cNvPr id="18" name="文本框 17"/>
          <p:cNvSpPr txBox="1"/>
          <p:nvPr/>
        </p:nvSpPr>
        <p:spPr>
          <a:xfrm>
            <a:off x="7154545" y="483870"/>
            <a:ext cx="4993005" cy="460375"/>
          </a:xfrm>
          <a:prstGeom prst="rect">
            <a:avLst/>
          </a:prstGeom>
          <a:noFill/>
        </p:spPr>
        <p:txBody>
          <a:bodyPr wrap="square" rtlCol="0">
            <a:spAutoFit/>
          </a:bodyPr>
          <a:p>
            <a:r>
              <a:rPr lang="en-US" altLang="zh-CN" sz="2400"/>
              <a:t>2.2 OBJECTIONS AND DEFENCE</a:t>
            </a:r>
            <a:endParaRPr lang="en-US" altLang="zh-CN" sz="2400"/>
          </a:p>
        </p:txBody>
      </p:sp>
      <p:grpSp>
        <p:nvGrpSpPr>
          <p:cNvPr id="25" name="组合 24"/>
          <p:cNvGrpSpPr/>
          <p:nvPr/>
        </p:nvGrpSpPr>
        <p:grpSpPr>
          <a:xfrm>
            <a:off x="9441180" y="944245"/>
            <a:ext cx="2537460" cy="645477"/>
            <a:chOff x="780" y="2776"/>
            <a:chExt cx="5599" cy="996"/>
          </a:xfrm>
          <a:solidFill>
            <a:schemeClr val="dk1"/>
          </a:solidFill>
        </p:grpSpPr>
        <p:sp>
          <p:nvSpPr>
            <p:cNvPr id="9" name="文本框 8"/>
            <p:cNvSpPr txBox="1"/>
            <p:nvPr/>
          </p:nvSpPr>
          <p:spPr>
            <a:xfrm>
              <a:off x="2385" y="2776"/>
              <a:ext cx="3994" cy="996"/>
            </a:xfrm>
            <a:prstGeom prst="rect">
              <a:avLst/>
            </a:prstGeom>
            <a:grpFill/>
          </p:spPr>
          <p:txBody>
            <a:bodyPr wrap="square" rtlCol="0">
              <a:spAutoFit/>
            </a:bodyPr>
            <a:p>
              <a:r>
                <a:rPr lang="en-US" altLang="zh-CN" sz="1800" b="1">
                  <a:solidFill>
                    <a:schemeClr val="bg1"/>
                  </a:solidFill>
                  <a:latin typeface="微软雅黑" panose="020B0503020204020204" pitchFamily="34" charset="-122"/>
                  <a:ea typeface="微软雅黑" panose="020B0503020204020204" pitchFamily="34" charset="-122"/>
                </a:rPr>
                <a:t>Objections to deflationism</a:t>
              </a:r>
              <a:endParaRPr lang="en-US" altLang="zh-CN" sz="1800" b="1">
                <a:solidFill>
                  <a:schemeClr val="bg1"/>
                </a:solidFill>
                <a:latin typeface="微软雅黑" panose="020B0503020204020204" pitchFamily="34" charset="-122"/>
                <a:ea typeface="微软雅黑" panose="020B0503020204020204" pitchFamily="34" charset="-122"/>
              </a:endParaRPr>
            </a:p>
          </p:txBody>
        </p:sp>
        <p:pic>
          <p:nvPicPr>
            <p:cNvPr id="16" name="图片 15" descr="38"/>
            <p:cNvPicPr>
              <a:picLocks noChangeAspect="1"/>
            </p:cNvPicPr>
            <p:nvPr/>
          </p:nvPicPr>
          <p:blipFill>
            <a:blip r:embed="rId1"/>
            <a:stretch>
              <a:fillRect/>
            </a:stretch>
          </p:blipFill>
          <p:spPr>
            <a:xfrm>
              <a:off x="780" y="2776"/>
              <a:ext cx="1603" cy="996"/>
            </a:xfrm>
            <a:prstGeom prst="rect">
              <a:avLst/>
            </a:prstGeom>
            <a:grpFill/>
            <a:ln w="9525">
              <a:noFill/>
            </a:ln>
          </p:spPr>
        </p:pic>
      </p:grpSp>
      <p:sp>
        <p:nvSpPr>
          <p:cNvPr id="2" name="文本框 1"/>
          <p:cNvSpPr txBox="1"/>
          <p:nvPr/>
        </p:nvSpPr>
        <p:spPr>
          <a:xfrm>
            <a:off x="821055" y="1614170"/>
            <a:ext cx="2955925" cy="1476375"/>
          </a:xfrm>
          <a:prstGeom prst="rect">
            <a:avLst/>
          </a:prstGeom>
          <a:noFill/>
          <a:ln w="53975">
            <a:gradFill>
              <a:gsLst>
                <a:gs pos="27000">
                  <a:srgbClr val="444444">
                    <a:alpha val="100000"/>
                  </a:srgbClr>
                </a:gs>
                <a:gs pos="0">
                  <a:srgbClr val="CBCBCB">
                    <a:alpha val="0"/>
                  </a:srgbClr>
                </a:gs>
                <a:gs pos="13000">
                  <a:srgbClr val="5F5F5F"/>
                </a:gs>
                <a:gs pos="21000">
                  <a:srgbClr val="5F5F5F"/>
                </a:gs>
                <a:gs pos="69000">
                  <a:srgbClr val="292929"/>
                </a:gs>
                <a:gs pos="82000">
                  <a:srgbClr val="777777"/>
                </a:gs>
                <a:gs pos="100000">
                  <a:srgbClr val="EAEAEA">
                    <a:alpha val="0"/>
                  </a:srgbClr>
                </a:gs>
              </a:gsLst>
              <a:path path="circle">
                <a:fillToRect l="100000" t="100000"/>
              </a:path>
              <a:tileRect r="-100000" b="-100000"/>
            </a:gradFill>
          </a:ln>
        </p:spPr>
        <p:txBody>
          <a:bodyPr wrap="square" rtlCol="0">
            <a:spAutoFit/>
          </a:bodyPr>
          <a:p>
            <a:r>
              <a:rPr lang="en-US" altLang="zh-CN">
                <a:latin typeface="Arial Black" panose="020B0A04020102020204" pitchFamily="34" charset="0"/>
              </a:rPr>
              <a:t>If “truth“ is a device of endorsing propositions as compliying with some </a:t>
            </a:r>
            <a:r>
              <a:rPr lang="en-US" altLang="zh-CN">
                <a:solidFill>
                  <a:srgbClr val="FF0000"/>
                </a:solidFill>
                <a:latin typeface="Arial Black" panose="020B0A04020102020204" pitchFamily="34" charset="0"/>
              </a:rPr>
              <a:t>norms</a:t>
            </a:r>
            <a:r>
              <a:rPr lang="en-US" altLang="zh-CN">
                <a:latin typeface="Arial Black" panose="020B0A04020102020204" pitchFamily="34" charset="0"/>
              </a:rPr>
              <a:t>?</a:t>
            </a:r>
            <a:endParaRPr lang="en-US" altLang="zh-CN">
              <a:latin typeface="Arial Black" panose="020B0A04020102020204" pitchFamily="34" charset="0"/>
            </a:endParaRPr>
          </a:p>
        </p:txBody>
      </p:sp>
      <p:sp>
        <p:nvSpPr>
          <p:cNvPr id="14" name="左大括号 13"/>
          <p:cNvSpPr/>
          <p:nvPr/>
        </p:nvSpPr>
        <p:spPr>
          <a:xfrm>
            <a:off x="4029710" y="1645285"/>
            <a:ext cx="347980" cy="1414780"/>
          </a:xfrm>
          <a:prstGeom prst="leftBrace">
            <a:avLst/>
          </a:prstGeom>
          <a:ln>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15" name="文本框 14"/>
          <p:cNvSpPr txBox="1"/>
          <p:nvPr/>
        </p:nvSpPr>
        <p:spPr>
          <a:xfrm>
            <a:off x="4568825" y="1451610"/>
            <a:ext cx="5685790" cy="368300"/>
          </a:xfrm>
          <a:prstGeom prst="rect">
            <a:avLst/>
          </a:prstGeom>
          <a:noFill/>
        </p:spPr>
        <p:txBody>
          <a:bodyPr wrap="square" rtlCol="0">
            <a:spAutoFit/>
          </a:bodyPr>
          <a:p>
            <a:r>
              <a:rPr lang="en-US" altLang="zh-CN">
                <a:latin typeface="Arial Black" panose="020B0A04020102020204" pitchFamily="34" charset="0"/>
              </a:rPr>
              <a:t>YES,'true' is similar with warrant.</a:t>
            </a:r>
            <a:endParaRPr lang="en-US" altLang="zh-CN">
              <a:latin typeface="Arial Black" panose="020B0A04020102020204" pitchFamily="34" charset="0"/>
            </a:endParaRPr>
          </a:p>
        </p:txBody>
      </p:sp>
      <p:sp>
        <p:nvSpPr>
          <p:cNvPr id="17" name="文本框 16"/>
          <p:cNvSpPr txBox="1"/>
          <p:nvPr/>
        </p:nvSpPr>
        <p:spPr>
          <a:xfrm>
            <a:off x="4568825" y="1819910"/>
            <a:ext cx="5402580" cy="368300"/>
          </a:xfrm>
          <a:prstGeom prst="rect">
            <a:avLst/>
          </a:prstGeom>
          <a:noFill/>
        </p:spPr>
        <p:txBody>
          <a:bodyPr wrap="square" rtlCol="0">
            <a:spAutoFit/>
          </a:bodyPr>
          <a:p>
            <a:r>
              <a:rPr lang="en-US" altLang="zh-CN">
                <a:solidFill>
                  <a:srgbClr val="FF0000"/>
                </a:solidFill>
              </a:rPr>
              <a:t>NOT constant with “Equivalence Schema”</a:t>
            </a:r>
            <a:endParaRPr lang="en-US" altLang="zh-CN">
              <a:solidFill>
                <a:srgbClr val="FF0000"/>
              </a:solidFill>
            </a:endParaRPr>
          </a:p>
        </p:txBody>
      </p:sp>
      <p:grpSp>
        <p:nvGrpSpPr>
          <p:cNvPr id="19" name="组合 18"/>
          <p:cNvGrpSpPr/>
          <p:nvPr/>
        </p:nvGrpSpPr>
        <p:grpSpPr>
          <a:xfrm>
            <a:off x="8007350" y="1560830"/>
            <a:ext cx="622935" cy="598805"/>
            <a:chOff x="14342" y="2258"/>
            <a:chExt cx="1137" cy="1246"/>
          </a:xfrm>
        </p:grpSpPr>
        <p:sp>
          <p:nvSpPr>
            <p:cNvPr id="252" name=" 252"/>
            <p:cNvSpPr/>
            <p:nvPr/>
          </p:nvSpPr>
          <p:spPr>
            <a:xfrm rot="2640000">
              <a:off x="14342" y="2315"/>
              <a:ext cx="1137" cy="1180"/>
            </a:xfrm>
            <a:prstGeom prst="mathPlus">
              <a:avLst>
                <a:gd name="adj1" fmla="val 922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4" name=" 184"/>
            <p:cNvSpPr/>
            <p:nvPr/>
          </p:nvSpPr>
          <p:spPr>
            <a:xfrm>
              <a:off x="14343" y="2258"/>
              <a:ext cx="1136" cy="1247"/>
            </a:xfrm>
            <a:prstGeom prst="ellipse">
              <a:avLst/>
            </a:prstGeom>
            <a:noFill/>
            <a:ln w="63500" cmpd="sng">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sp>
        <p:nvSpPr>
          <p:cNvPr id="20" name="文本框 19"/>
          <p:cNvSpPr txBox="1"/>
          <p:nvPr/>
        </p:nvSpPr>
        <p:spPr>
          <a:xfrm>
            <a:off x="4666615" y="2691765"/>
            <a:ext cx="5685790" cy="368300"/>
          </a:xfrm>
          <a:prstGeom prst="rect">
            <a:avLst/>
          </a:prstGeom>
          <a:noFill/>
        </p:spPr>
        <p:txBody>
          <a:bodyPr wrap="square" rtlCol="0">
            <a:spAutoFit/>
          </a:bodyPr>
          <a:p>
            <a:r>
              <a:rPr lang="en-US" altLang="zh-CN">
                <a:latin typeface="Arial Black" panose="020B0A04020102020204" pitchFamily="34" charset="0"/>
              </a:rPr>
              <a:t>NO,'true' is distinct from warrant.</a:t>
            </a:r>
            <a:endParaRPr lang="en-US" altLang="zh-CN">
              <a:latin typeface="Arial Black" panose="020B0A04020102020204" pitchFamily="34" charset="0"/>
            </a:endParaRPr>
          </a:p>
        </p:txBody>
      </p:sp>
      <p:grpSp>
        <p:nvGrpSpPr>
          <p:cNvPr id="28" name="组合 27"/>
          <p:cNvGrpSpPr/>
          <p:nvPr/>
        </p:nvGrpSpPr>
        <p:grpSpPr>
          <a:xfrm>
            <a:off x="2559685" y="3668395"/>
            <a:ext cx="8514080" cy="635635"/>
            <a:chOff x="2896" y="4753"/>
            <a:chExt cx="13408" cy="1914"/>
          </a:xfrm>
        </p:grpSpPr>
        <p:cxnSp>
          <p:nvCxnSpPr>
            <p:cNvPr id="23" name="直接连接符 22"/>
            <p:cNvCxnSpPr/>
            <p:nvPr/>
          </p:nvCxnSpPr>
          <p:spPr>
            <a:xfrm>
              <a:off x="2896" y="5599"/>
              <a:ext cx="13408" cy="0"/>
            </a:xfrm>
            <a:prstGeom prst="line">
              <a:avLst/>
            </a:prstGeom>
            <a:ln w="28575">
              <a:solidFill>
                <a:srgbClr val="000000"/>
              </a:solidFill>
            </a:ln>
          </p:spPr>
          <p:style>
            <a:lnRef idx="1">
              <a:schemeClr val="accent1"/>
            </a:lnRef>
            <a:fillRef idx="0">
              <a:schemeClr val="accent1"/>
            </a:fillRef>
            <a:effectRef idx="0">
              <a:schemeClr val="accent1"/>
            </a:effectRef>
            <a:fontRef idx="minor">
              <a:schemeClr val="tx1"/>
            </a:fontRef>
          </p:style>
        </p:cxnSp>
        <p:cxnSp>
          <p:nvCxnSpPr>
            <p:cNvPr id="24" name="直接箭头连接符 23"/>
            <p:cNvCxnSpPr/>
            <p:nvPr/>
          </p:nvCxnSpPr>
          <p:spPr>
            <a:xfrm>
              <a:off x="2896" y="5621"/>
              <a:ext cx="0" cy="1047"/>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6" name="直接箭头连接符 25"/>
            <p:cNvCxnSpPr/>
            <p:nvPr/>
          </p:nvCxnSpPr>
          <p:spPr>
            <a:xfrm>
              <a:off x="9577" y="4753"/>
              <a:ext cx="23" cy="1915"/>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a:off x="16304" y="5465"/>
              <a:ext cx="0" cy="1047"/>
            </a:xfrm>
            <a:prstGeom prst="straightConnector1">
              <a:avLst/>
            </a:prstGeom>
            <a:ln w="19050">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cxnSp>
        <p:nvCxnSpPr>
          <p:cNvPr id="29" name="直接箭头连接符 28"/>
          <p:cNvCxnSpPr/>
          <p:nvPr/>
        </p:nvCxnSpPr>
        <p:spPr>
          <a:xfrm>
            <a:off x="6816725" y="3060700"/>
            <a:ext cx="0" cy="296545"/>
          </a:xfrm>
          <a:prstGeom prst="straightConnector1">
            <a:avLst/>
          </a:prstGeom>
          <a:ln w="28575">
            <a:solidFill>
              <a:srgbClr val="000000"/>
            </a:solidFill>
            <a:tailEnd type="arrow"/>
          </a:ln>
        </p:spPr>
        <p:style>
          <a:lnRef idx="1">
            <a:schemeClr val="accent1"/>
          </a:lnRef>
          <a:fillRef idx="0">
            <a:schemeClr val="accent1"/>
          </a:fillRef>
          <a:effectRef idx="0">
            <a:schemeClr val="accent1"/>
          </a:effectRef>
          <a:fontRef idx="minor">
            <a:schemeClr val="tx1"/>
          </a:fontRef>
        </p:style>
      </p:cxnSp>
      <p:sp>
        <p:nvSpPr>
          <p:cNvPr id="30" name="文本框 29"/>
          <p:cNvSpPr txBox="1"/>
          <p:nvPr/>
        </p:nvSpPr>
        <p:spPr>
          <a:xfrm>
            <a:off x="4029710" y="3244850"/>
            <a:ext cx="6520180" cy="368300"/>
          </a:xfrm>
          <a:prstGeom prst="rect">
            <a:avLst/>
          </a:prstGeom>
          <a:noFill/>
        </p:spPr>
        <p:txBody>
          <a:bodyPr wrap="square" rtlCol="0">
            <a:spAutoFit/>
          </a:bodyPr>
          <a:p>
            <a:r>
              <a:rPr lang="en-US" altLang="zh-CN">
                <a:latin typeface="Arial Black" panose="020B0A04020102020204" pitchFamily="34" charset="0"/>
              </a:rPr>
              <a:t>Then,what do you mean by “</a:t>
            </a:r>
            <a:r>
              <a:rPr lang="en-US" altLang="zh-CN">
                <a:solidFill>
                  <a:srgbClr val="FF0000"/>
                </a:solidFill>
                <a:latin typeface="Arial Black" panose="020B0A04020102020204" pitchFamily="34" charset="0"/>
              </a:rPr>
              <a:t> assertoric use of </a:t>
            </a:r>
            <a:r>
              <a:rPr lang="en-US" altLang="zh-CN" i="1">
                <a:solidFill>
                  <a:srgbClr val="FF0000"/>
                </a:solidFill>
                <a:latin typeface="Arial Black" panose="020B0A04020102020204" pitchFamily="34" charset="0"/>
              </a:rPr>
              <a:t>p</a:t>
            </a:r>
            <a:r>
              <a:rPr lang="en-US" altLang="zh-CN">
                <a:latin typeface="Arial Black" panose="020B0A04020102020204" pitchFamily="34" charset="0"/>
              </a:rPr>
              <a:t>”</a:t>
            </a:r>
            <a:endParaRPr lang="en-US" altLang="zh-CN">
              <a:latin typeface="Arial Black" panose="020B0A04020102020204" pitchFamily="34" charset="0"/>
            </a:endParaRPr>
          </a:p>
        </p:txBody>
      </p:sp>
      <p:sp>
        <p:nvSpPr>
          <p:cNvPr id="31" name="文本框 30"/>
          <p:cNvSpPr txBox="1"/>
          <p:nvPr/>
        </p:nvSpPr>
        <p:spPr>
          <a:xfrm>
            <a:off x="911860" y="4441190"/>
            <a:ext cx="3295650" cy="368300"/>
          </a:xfrm>
          <a:prstGeom prst="rect">
            <a:avLst/>
          </a:prstGeom>
          <a:noFill/>
        </p:spPr>
        <p:txBody>
          <a:bodyPr wrap="square" rtlCol="0">
            <a:spAutoFit/>
          </a:bodyPr>
          <a:p>
            <a:r>
              <a:rPr lang="en-US" altLang="zh-CN">
                <a:latin typeface="Arial Black" panose="020B0A04020102020204" pitchFamily="34" charset="0"/>
              </a:rPr>
              <a:t>It means that………………</a:t>
            </a:r>
            <a:endParaRPr lang="en-US" altLang="zh-CN">
              <a:latin typeface="Arial Black" panose="020B0A04020102020204" pitchFamily="34" charset="0"/>
            </a:endParaRPr>
          </a:p>
        </p:txBody>
      </p:sp>
      <p:sp>
        <p:nvSpPr>
          <p:cNvPr id="32" name="文本框 31"/>
          <p:cNvSpPr txBox="1"/>
          <p:nvPr/>
        </p:nvSpPr>
        <p:spPr>
          <a:xfrm>
            <a:off x="1005205" y="4931410"/>
            <a:ext cx="3023870" cy="368300"/>
          </a:xfrm>
          <a:prstGeom prst="rect">
            <a:avLst/>
          </a:prstGeom>
          <a:noFill/>
        </p:spPr>
        <p:txBody>
          <a:bodyPr wrap="square" rtlCol="0">
            <a:spAutoFit/>
          </a:bodyPr>
          <a:p>
            <a:r>
              <a:rPr lang="en-US" altLang="zh-CN">
                <a:solidFill>
                  <a:srgbClr val="FF0000"/>
                </a:solidFill>
              </a:rPr>
              <a:t>It IS a kind of characteristic</a:t>
            </a:r>
            <a:endParaRPr lang="zh-CN" altLang="en-US">
              <a:solidFill>
                <a:srgbClr val="FF0000"/>
              </a:solidFill>
            </a:endParaRPr>
          </a:p>
        </p:txBody>
      </p:sp>
      <p:grpSp>
        <p:nvGrpSpPr>
          <p:cNvPr id="33" name="组合 32"/>
          <p:cNvGrpSpPr/>
          <p:nvPr/>
        </p:nvGrpSpPr>
        <p:grpSpPr>
          <a:xfrm>
            <a:off x="1484630" y="4427220"/>
            <a:ext cx="666115" cy="607695"/>
            <a:chOff x="14342" y="2258"/>
            <a:chExt cx="1137" cy="1246"/>
          </a:xfrm>
        </p:grpSpPr>
        <p:sp>
          <p:nvSpPr>
            <p:cNvPr id="34" name=" 252"/>
            <p:cNvSpPr/>
            <p:nvPr/>
          </p:nvSpPr>
          <p:spPr>
            <a:xfrm rot="2640000">
              <a:off x="14342" y="2315"/>
              <a:ext cx="1137" cy="1180"/>
            </a:xfrm>
            <a:prstGeom prst="mathPlus">
              <a:avLst>
                <a:gd name="adj1" fmla="val 922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35" name=" 184"/>
            <p:cNvSpPr/>
            <p:nvPr/>
          </p:nvSpPr>
          <p:spPr>
            <a:xfrm>
              <a:off x="14343" y="2258"/>
              <a:ext cx="1136" cy="1247"/>
            </a:xfrm>
            <a:prstGeom prst="ellipse">
              <a:avLst/>
            </a:prstGeom>
            <a:noFill/>
            <a:ln w="63500" cmpd="sng">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sp>
        <p:nvSpPr>
          <p:cNvPr id="36" name="文本框 35"/>
          <p:cNvSpPr txBox="1"/>
          <p:nvPr/>
        </p:nvSpPr>
        <p:spPr>
          <a:xfrm>
            <a:off x="4666615" y="4441190"/>
            <a:ext cx="3295650" cy="922020"/>
          </a:xfrm>
          <a:prstGeom prst="rect">
            <a:avLst/>
          </a:prstGeom>
          <a:noFill/>
        </p:spPr>
        <p:txBody>
          <a:bodyPr wrap="square" rtlCol="0">
            <a:spAutoFit/>
          </a:bodyPr>
          <a:p>
            <a:r>
              <a:rPr lang="en-US" altLang="zh-CN">
                <a:latin typeface="Arial Black" panose="020B0A04020102020204" pitchFamily="34" charset="0"/>
              </a:rPr>
              <a:t>This question turn out to be not very illuminating or nontrivial.</a:t>
            </a:r>
            <a:endParaRPr lang="en-US" altLang="zh-CN">
              <a:latin typeface="Arial Black" panose="020B0A04020102020204" pitchFamily="34" charset="0"/>
            </a:endParaRPr>
          </a:p>
        </p:txBody>
      </p:sp>
      <p:sp>
        <p:nvSpPr>
          <p:cNvPr id="37" name="文本框 36"/>
          <p:cNvSpPr txBox="1"/>
          <p:nvPr/>
        </p:nvSpPr>
        <p:spPr>
          <a:xfrm>
            <a:off x="4724400" y="5299710"/>
            <a:ext cx="1228725" cy="922020"/>
          </a:xfrm>
          <a:prstGeom prst="rect">
            <a:avLst/>
          </a:prstGeom>
          <a:noFill/>
        </p:spPr>
        <p:txBody>
          <a:bodyPr wrap="square" rtlCol="0">
            <a:spAutoFit/>
          </a:bodyPr>
          <a:p>
            <a:r>
              <a:rPr lang="en-US" altLang="zh-CN">
                <a:solidFill>
                  <a:srgbClr val="FF0000"/>
                </a:solidFill>
              </a:rPr>
              <a:t>Frege's Indefinabilism</a:t>
            </a:r>
            <a:endParaRPr lang="en-US" altLang="zh-CN">
              <a:solidFill>
                <a:srgbClr val="FF0000"/>
              </a:solidFill>
            </a:endParaRPr>
          </a:p>
        </p:txBody>
      </p:sp>
      <p:grpSp>
        <p:nvGrpSpPr>
          <p:cNvPr id="38" name="组合 37"/>
          <p:cNvGrpSpPr/>
          <p:nvPr/>
        </p:nvGrpSpPr>
        <p:grpSpPr>
          <a:xfrm>
            <a:off x="5952490" y="4441190"/>
            <a:ext cx="567055" cy="608330"/>
            <a:chOff x="14342" y="2258"/>
            <a:chExt cx="1137" cy="1246"/>
          </a:xfrm>
        </p:grpSpPr>
        <p:sp>
          <p:nvSpPr>
            <p:cNvPr id="39" name=" 252"/>
            <p:cNvSpPr/>
            <p:nvPr/>
          </p:nvSpPr>
          <p:spPr>
            <a:xfrm rot="2640000">
              <a:off x="14342" y="2315"/>
              <a:ext cx="1137" cy="1180"/>
            </a:xfrm>
            <a:prstGeom prst="mathPlus">
              <a:avLst>
                <a:gd name="adj1" fmla="val 922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0" name=" 184"/>
            <p:cNvSpPr/>
            <p:nvPr/>
          </p:nvSpPr>
          <p:spPr>
            <a:xfrm>
              <a:off x="14343" y="2258"/>
              <a:ext cx="1136" cy="1247"/>
            </a:xfrm>
            <a:prstGeom prst="ellipse">
              <a:avLst/>
            </a:prstGeom>
            <a:noFill/>
            <a:ln w="63500" cmpd="sng">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sp>
        <p:nvSpPr>
          <p:cNvPr id="41" name="文本框 40"/>
          <p:cNvSpPr txBox="1"/>
          <p:nvPr/>
        </p:nvSpPr>
        <p:spPr>
          <a:xfrm>
            <a:off x="8739505" y="4441190"/>
            <a:ext cx="3295650" cy="922020"/>
          </a:xfrm>
          <a:prstGeom prst="rect">
            <a:avLst/>
          </a:prstGeom>
          <a:noFill/>
        </p:spPr>
        <p:txBody>
          <a:bodyPr wrap="square" rtlCol="0">
            <a:spAutoFit/>
          </a:bodyPr>
          <a:p>
            <a:r>
              <a:rPr lang="en-US" altLang="zh-CN">
                <a:latin typeface="Arial Black" panose="020B0A04020102020204" pitchFamily="34" charset="0"/>
              </a:rPr>
              <a:t>It is a  term registers a distinctive norm over a practicehis .</a:t>
            </a:r>
            <a:endParaRPr lang="en-US" altLang="zh-CN">
              <a:latin typeface="Arial Black" panose="020B0A04020102020204" pitchFamily="34" charset="0"/>
            </a:endParaRPr>
          </a:p>
        </p:txBody>
      </p:sp>
      <p:sp>
        <p:nvSpPr>
          <p:cNvPr id="42" name="文本框 41"/>
          <p:cNvSpPr txBox="1"/>
          <p:nvPr/>
        </p:nvSpPr>
        <p:spPr>
          <a:xfrm>
            <a:off x="7393305" y="5363210"/>
            <a:ext cx="4822825" cy="1198880"/>
          </a:xfrm>
          <a:prstGeom prst="rect">
            <a:avLst/>
          </a:prstGeom>
          <a:noFill/>
        </p:spPr>
        <p:txBody>
          <a:bodyPr wrap="square" rtlCol="0">
            <a:spAutoFit/>
          </a:bodyPr>
          <a:p>
            <a:r>
              <a:rPr lang="en-US" altLang="zh-CN">
                <a:solidFill>
                  <a:srgbClr val="FF0000"/>
                </a:solidFill>
              </a:rPr>
              <a:t>This presumption ought to be that there will be something in which a move's compliance or non-compliance with  norms . And that will then be a real characteristic of the move. </a:t>
            </a:r>
            <a:endParaRPr lang="en-US" altLang="zh-CN">
              <a:solidFill>
                <a:srgbClr val="FF0000"/>
              </a:solidFill>
            </a:endParaRPr>
          </a:p>
        </p:txBody>
      </p:sp>
      <p:grpSp>
        <p:nvGrpSpPr>
          <p:cNvPr id="44" name="组合 43"/>
          <p:cNvGrpSpPr/>
          <p:nvPr/>
        </p:nvGrpSpPr>
        <p:grpSpPr>
          <a:xfrm>
            <a:off x="9970770" y="4598035"/>
            <a:ext cx="567055" cy="608330"/>
            <a:chOff x="14342" y="2258"/>
            <a:chExt cx="1137" cy="1246"/>
          </a:xfrm>
        </p:grpSpPr>
        <p:sp>
          <p:nvSpPr>
            <p:cNvPr id="45" name=" 252"/>
            <p:cNvSpPr/>
            <p:nvPr/>
          </p:nvSpPr>
          <p:spPr>
            <a:xfrm rot="2640000">
              <a:off x="14342" y="2315"/>
              <a:ext cx="1137" cy="1180"/>
            </a:xfrm>
            <a:prstGeom prst="mathPlus">
              <a:avLst>
                <a:gd name="adj1" fmla="val 922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6" name=" 184"/>
            <p:cNvSpPr/>
            <p:nvPr/>
          </p:nvSpPr>
          <p:spPr>
            <a:xfrm>
              <a:off x="14343" y="2258"/>
              <a:ext cx="1136" cy="1247"/>
            </a:xfrm>
            <a:prstGeom prst="ellipse">
              <a:avLst/>
            </a:prstGeom>
            <a:noFill/>
            <a:ln w="63500" cmpd="sng">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92" decel="100000"/>
                                        <p:tgtEl>
                                          <p:spTgt spid="14"/>
                                        </p:tgtEl>
                                      </p:cBhvr>
                                    </p:animEffect>
                                    <p:animScale>
                                      <p:cBhvr>
                                        <p:cTn id="8" dur="192" decel="100000"/>
                                        <p:tgtEl>
                                          <p:spTgt spid="14"/>
                                        </p:tgtEl>
                                      </p:cBhvr>
                                      <p:from x="10000" y="10000"/>
                                      <p:to x="200000" y="450000"/>
                                    </p:animScale>
                                    <p:animScale>
                                      <p:cBhvr>
                                        <p:cTn id="9" dur="308" accel="100000" fill="hold">
                                          <p:stCondLst>
                                            <p:cond delay="192"/>
                                          </p:stCondLst>
                                        </p:cTn>
                                        <p:tgtEl>
                                          <p:spTgt spid="14"/>
                                        </p:tgtEl>
                                      </p:cBhvr>
                                      <p:from x="200000" y="450000"/>
                                      <p:to x="100000" y="100000"/>
                                    </p:animScale>
                                    <p:set>
                                      <p:cBhvr>
                                        <p:cTn id="10" dur="192" fill="hold"/>
                                        <p:tgtEl>
                                          <p:spTgt spid="14"/>
                                        </p:tgtEl>
                                        <p:attrNameLst>
                                          <p:attrName>ppt_x</p:attrName>
                                        </p:attrNameLst>
                                      </p:cBhvr>
                                      <p:to>
                                        <p:strVal val="(0.5)"/>
                                      </p:to>
                                    </p:set>
                                    <p:anim from="(0.5)" to="(#ppt_x)" calcmode="lin" valueType="num">
                                      <p:cBhvr>
                                        <p:cTn id="11" dur="308" accel="100000" fill="hold">
                                          <p:stCondLst>
                                            <p:cond delay="192"/>
                                          </p:stCondLst>
                                        </p:cTn>
                                        <p:tgtEl>
                                          <p:spTgt spid="14"/>
                                        </p:tgtEl>
                                        <p:attrNameLst>
                                          <p:attrName>ppt_x</p:attrName>
                                        </p:attrNameLst>
                                      </p:cBhvr>
                                    </p:anim>
                                    <p:set>
                                      <p:cBhvr>
                                        <p:cTn id="12" dur="192" fill="hold"/>
                                        <p:tgtEl>
                                          <p:spTgt spid="14"/>
                                        </p:tgtEl>
                                        <p:attrNameLst>
                                          <p:attrName>ppt_y</p:attrName>
                                        </p:attrNameLst>
                                      </p:cBhvr>
                                      <p:to>
                                        <p:strVal val="(#ppt_y+0.4)"/>
                                      </p:to>
                                    </p:set>
                                    <p:anim from="(#ppt_y+0.4)" to="(#ppt_y)" calcmode="lin" valueType="num">
                                      <p:cBhvr>
                                        <p:cTn id="13" dur="308" accel="100000" fill="hold">
                                          <p:stCondLst>
                                            <p:cond delay="192"/>
                                          </p:stCondLst>
                                        </p:cTn>
                                        <p:tgtEl>
                                          <p:spTgt spid="14"/>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checkerboard(across)">
                                      <p:cBhvr>
                                        <p:cTn id="18" dur="500"/>
                                        <p:tgtEl>
                                          <p:spTgt spid="15"/>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diamond(in)">
                                      <p:cBhvr>
                                        <p:cTn id="23" dur="500"/>
                                        <p:tgtEl>
                                          <p:spTgt spid="20"/>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checkerboard(across)">
                                      <p:cBhvr>
                                        <p:cTn id="28" dur="500"/>
                                        <p:tgtEl>
                                          <p:spTgt spid="17"/>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box(in)">
                                      <p:cBhvr>
                                        <p:cTn id="33" dur="5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1" nodeType="click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box(in)">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8" presetClass="entr" presetSubtype="16" fill="hold" grpId="0" nodeType="click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diamond(in)">
                                      <p:cBhvr>
                                        <p:cTn id="43" dur="2000"/>
                                        <p:tgtEl>
                                          <p:spTgt spid="30"/>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nodeType="click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ox(in)">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4" presetClass="entr" presetSubtype="16" fill="hold" grpId="0" nodeType="clickEffect">
                                  <p:stCondLst>
                                    <p:cond delay="0"/>
                                  </p:stCondLst>
                                  <p:childTnLst>
                                    <p:set>
                                      <p:cBhvr>
                                        <p:cTn id="52" dur="1" fill="hold">
                                          <p:stCondLst>
                                            <p:cond delay="0"/>
                                          </p:stCondLst>
                                        </p:cTn>
                                        <p:tgtEl>
                                          <p:spTgt spid="31"/>
                                        </p:tgtEl>
                                        <p:attrNameLst>
                                          <p:attrName>style.visibility</p:attrName>
                                        </p:attrNameLst>
                                      </p:cBhvr>
                                      <p:to>
                                        <p:strVal val="visible"/>
                                      </p:to>
                                    </p:set>
                                    <p:animEffect transition="in" filter="box(in)">
                                      <p:cBhvr>
                                        <p:cTn id="53" dur="500"/>
                                        <p:tgtEl>
                                          <p:spTgt spid="31"/>
                                        </p:tgtEl>
                                      </p:cBhvr>
                                    </p:animEffect>
                                  </p:childTnLst>
                                </p:cTn>
                              </p:par>
                            </p:childTnLst>
                          </p:cTn>
                        </p:par>
                      </p:childTnLst>
                    </p:cTn>
                  </p:par>
                  <p:par>
                    <p:cTn id="54" fill="hold">
                      <p:stCondLst>
                        <p:cond delay="indefinite"/>
                      </p:stCondLst>
                      <p:childTnLst>
                        <p:par>
                          <p:cTn id="55" fill="hold">
                            <p:stCondLst>
                              <p:cond delay="0"/>
                            </p:stCondLst>
                            <p:childTnLst>
                              <p:par>
                                <p:cTn id="56" presetID="8" presetClass="entr" presetSubtype="16" fill="hold" grpId="0" nodeType="click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diamond(in)">
                                      <p:cBhvr>
                                        <p:cTn id="58" dur="1000"/>
                                        <p:tgtEl>
                                          <p:spTgt spid="32"/>
                                        </p:tgtEl>
                                      </p:cBhvr>
                                    </p:animEffect>
                                  </p:childTnLst>
                                </p:cTn>
                              </p:par>
                            </p:childTnLst>
                          </p:cTn>
                        </p:par>
                      </p:childTnLst>
                    </p:cTn>
                  </p:par>
                  <p:par>
                    <p:cTn id="59" fill="hold">
                      <p:stCondLst>
                        <p:cond delay="indefinite"/>
                      </p:stCondLst>
                      <p:childTnLst>
                        <p:par>
                          <p:cTn id="60" fill="hold">
                            <p:stCondLst>
                              <p:cond delay="0"/>
                            </p:stCondLst>
                            <p:childTnLst>
                              <p:par>
                                <p:cTn id="61" presetID="4" presetClass="entr" presetSubtype="16" fill="hold" nodeType="clickEffect">
                                  <p:stCondLst>
                                    <p:cond delay="0"/>
                                  </p:stCondLst>
                                  <p:childTnLst>
                                    <p:set>
                                      <p:cBhvr>
                                        <p:cTn id="62" dur="1" fill="hold">
                                          <p:stCondLst>
                                            <p:cond delay="0"/>
                                          </p:stCondLst>
                                        </p:cTn>
                                        <p:tgtEl>
                                          <p:spTgt spid="33"/>
                                        </p:tgtEl>
                                        <p:attrNameLst>
                                          <p:attrName>style.visibility</p:attrName>
                                        </p:attrNameLst>
                                      </p:cBhvr>
                                      <p:to>
                                        <p:strVal val="visible"/>
                                      </p:to>
                                    </p:set>
                                    <p:animEffect transition="in" filter="box(in)">
                                      <p:cBhvr>
                                        <p:cTn id="63" dur="500"/>
                                        <p:tgtEl>
                                          <p:spTgt spid="33"/>
                                        </p:tgtEl>
                                      </p:cBhvr>
                                    </p:animEffect>
                                  </p:childTnLst>
                                </p:cTn>
                              </p:par>
                            </p:childTnLst>
                          </p:cTn>
                        </p:par>
                      </p:childTnLst>
                    </p:cTn>
                  </p:par>
                  <p:par>
                    <p:cTn id="64" fill="hold">
                      <p:stCondLst>
                        <p:cond delay="indefinite"/>
                      </p:stCondLst>
                      <p:childTnLst>
                        <p:par>
                          <p:cTn id="65" fill="hold">
                            <p:stCondLst>
                              <p:cond delay="0"/>
                            </p:stCondLst>
                            <p:childTnLst>
                              <p:par>
                                <p:cTn id="66" presetID="16" presetClass="entr" presetSubtype="21" fill="hold" grpId="0" nodeType="clickEffect">
                                  <p:stCondLst>
                                    <p:cond delay="0"/>
                                  </p:stCondLst>
                                  <p:childTnLst>
                                    <p:set>
                                      <p:cBhvr>
                                        <p:cTn id="67" dur="1" fill="hold">
                                          <p:stCondLst>
                                            <p:cond delay="0"/>
                                          </p:stCondLst>
                                        </p:cTn>
                                        <p:tgtEl>
                                          <p:spTgt spid="36"/>
                                        </p:tgtEl>
                                        <p:attrNameLst>
                                          <p:attrName>style.visibility</p:attrName>
                                        </p:attrNameLst>
                                      </p:cBhvr>
                                      <p:to>
                                        <p:strVal val="visible"/>
                                      </p:to>
                                    </p:set>
                                    <p:animEffect transition="in" filter="barn(inVertical)">
                                      <p:cBhvr>
                                        <p:cTn id="68" dur="500"/>
                                        <p:tgtEl>
                                          <p:spTgt spid="36"/>
                                        </p:tgtEl>
                                      </p:cBhvr>
                                    </p:animEffect>
                                  </p:childTnLst>
                                </p:cTn>
                              </p:par>
                            </p:childTnLst>
                          </p:cTn>
                        </p:par>
                      </p:childTnLst>
                    </p:cTn>
                  </p:par>
                  <p:par>
                    <p:cTn id="69" fill="hold">
                      <p:stCondLst>
                        <p:cond delay="indefinite"/>
                      </p:stCondLst>
                      <p:childTnLst>
                        <p:par>
                          <p:cTn id="70" fill="hold">
                            <p:stCondLst>
                              <p:cond delay="0"/>
                            </p:stCondLst>
                            <p:childTnLst>
                              <p:par>
                                <p:cTn id="71" presetID="5" presetClass="entr" presetSubtype="10" fill="hold" grpId="0" nodeType="clickEffect">
                                  <p:stCondLst>
                                    <p:cond delay="0"/>
                                  </p:stCondLst>
                                  <p:childTnLst>
                                    <p:set>
                                      <p:cBhvr>
                                        <p:cTn id="72" dur="1" fill="hold">
                                          <p:stCondLst>
                                            <p:cond delay="0"/>
                                          </p:stCondLst>
                                        </p:cTn>
                                        <p:tgtEl>
                                          <p:spTgt spid="37"/>
                                        </p:tgtEl>
                                        <p:attrNameLst>
                                          <p:attrName>style.visibility</p:attrName>
                                        </p:attrNameLst>
                                      </p:cBhvr>
                                      <p:to>
                                        <p:strVal val="visible"/>
                                      </p:to>
                                    </p:set>
                                    <p:animEffect transition="in" filter="checkerboard(across)">
                                      <p:cBhvr>
                                        <p:cTn id="73" dur="500"/>
                                        <p:tgtEl>
                                          <p:spTgt spid="37"/>
                                        </p:tgtEl>
                                      </p:cBhvr>
                                    </p:animEffect>
                                  </p:childTnLst>
                                </p:cTn>
                              </p:par>
                            </p:childTnLst>
                          </p:cTn>
                        </p:par>
                      </p:childTnLst>
                    </p:cTn>
                  </p:par>
                  <p:par>
                    <p:cTn id="74" fill="hold">
                      <p:stCondLst>
                        <p:cond delay="indefinite"/>
                      </p:stCondLst>
                      <p:childTnLst>
                        <p:par>
                          <p:cTn id="75" fill="hold">
                            <p:stCondLst>
                              <p:cond delay="0"/>
                            </p:stCondLst>
                            <p:childTnLst>
                              <p:par>
                                <p:cTn id="76" presetID="5" presetClass="entr" presetSubtype="10" fill="hold" nodeType="clickEffect">
                                  <p:stCondLst>
                                    <p:cond delay="0"/>
                                  </p:stCondLst>
                                  <p:childTnLst>
                                    <p:set>
                                      <p:cBhvr>
                                        <p:cTn id="77" dur="1" fill="hold">
                                          <p:stCondLst>
                                            <p:cond delay="0"/>
                                          </p:stCondLst>
                                        </p:cTn>
                                        <p:tgtEl>
                                          <p:spTgt spid="38"/>
                                        </p:tgtEl>
                                        <p:attrNameLst>
                                          <p:attrName>style.visibility</p:attrName>
                                        </p:attrNameLst>
                                      </p:cBhvr>
                                      <p:to>
                                        <p:strVal val="visible"/>
                                      </p:to>
                                    </p:set>
                                    <p:animEffect transition="in" filter="checkerboard(across)">
                                      <p:cBhvr>
                                        <p:cTn id="78" dur="500"/>
                                        <p:tgtEl>
                                          <p:spTgt spid="38"/>
                                        </p:tgtEl>
                                      </p:cBhvr>
                                    </p:animEffect>
                                  </p:childTnLst>
                                </p:cTn>
                              </p:par>
                            </p:childTnLst>
                          </p:cTn>
                        </p:par>
                      </p:childTnLst>
                    </p:cTn>
                  </p:par>
                  <p:par>
                    <p:cTn id="79" fill="hold">
                      <p:stCondLst>
                        <p:cond delay="indefinite"/>
                      </p:stCondLst>
                      <p:childTnLst>
                        <p:par>
                          <p:cTn id="80" fill="hold">
                            <p:stCondLst>
                              <p:cond delay="0"/>
                            </p:stCondLst>
                            <p:childTnLst>
                              <p:par>
                                <p:cTn id="81" presetID="27" presetClass="entr" presetSubtype="0" fill="hold" grpId="0" nodeType="clickEffect">
                                  <p:stCondLst>
                                    <p:cond delay="0"/>
                                  </p:stCondLst>
                                  <p:iterate type="lt">
                                    <p:tmPct val="50000"/>
                                  </p:iterate>
                                  <p:childTnLst>
                                    <p:set>
                                      <p:cBhvr>
                                        <p:cTn id="82" dur="1" fill="hold">
                                          <p:stCondLst>
                                            <p:cond delay="0"/>
                                          </p:stCondLst>
                                        </p:cTn>
                                        <p:tgtEl>
                                          <p:spTgt spid="41"/>
                                        </p:tgtEl>
                                        <p:attrNameLst>
                                          <p:attrName>style.visibility</p:attrName>
                                        </p:attrNameLst>
                                      </p:cBhvr>
                                      <p:to>
                                        <p:strVal val="visible"/>
                                      </p:to>
                                    </p:set>
                                    <p:anim calcmode="discrete" valueType="clr">
                                      <p:cBhvr override="childStyle">
                                        <p:cTn id="83" dur="500"/>
                                        <p:tgtEl>
                                          <p:spTgt spid="41"/>
                                        </p:tgtEl>
                                        <p:attrNameLst>
                                          <p:attrName>style.color</p:attrName>
                                        </p:attrNameLst>
                                      </p:cBhvr>
                                      <p:tavLst>
                                        <p:tav tm="0">
                                          <p:val>
                                            <p:clrVal>
                                              <a:schemeClr val="accent2"/>
                                            </p:clrVal>
                                          </p:val>
                                        </p:tav>
                                        <p:tav tm="50000">
                                          <p:val>
                                            <p:clrVal>
                                              <a:schemeClr val="hlink"/>
                                            </p:clrVal>
                                          </p:val>
                                        </p:tav>
                                      </p:tavLst>
                                    </p:anim>
                                    <p:anim calcmode="discrete" valueType="clr">
                                      <p:cBhvr>
                                        <p:cTn id="84" dur="500"/>
                                        <p:tgtEl>
                                          <p:spTgt spid="41"/>
                                        </p:tgtEl>
                                        <p:attrNameLst>
                                          <p:attrName>fillcolor</p:attrName>
                                        </p:attrNameLst>
                                      </p:cBhvr>
                                      <p:tavLst>
                                        <p:tav tm="0">
                                          <p:val>
                                            <p:clrVal>
                                              <a:schemeClr val="accent2"/>
                                            </p:clrVal>
                                          </p:val>
                                        </p:tav>
                                        <p:tav tm="50000">
                                          <p:val>
                                            <p:clrVal>
                                              <a:schemeClr val="hlink"/>
                                            </p:clrVal>
                                          </p:val>
                                        </p:tav>
                                      </p:tavLst>
                                    </p:anim>
                                    <p:set>
                                      <p:cBhvr>
                                        <p:cTn id="85" dur="500"/>
                                        <p:tgtEl>
                                          <p:spTgt spid="41"/>
                                        </p:tgtEl>
                                        <p:attrNameLst>
                                          <p:attrName>fill.type</p:attrName>
                                        </p:attrNameLst>
                                      </p:cBhvr>
                                      <p:to>
                                        <p:strVal val="solid"/>
                                      </p:to>
                                    </p:set>
                                  </p:childTnLst>
                                </p:cTn>
                              </p:par>
                            </p:childTnLst>
                          </p:cTn>
                        </p:par>
                      </p:childTnLst>
                    </p:cTn>
                  </p:par>
                  <p:par>
                    <p:cTn id="86" fill="hold">
                      <p:stCondLst>
                        <p:cond delay="indefinite"/>
                      </p:stCondLst>
                      <p:childTnLst>
                        <p:par>
                          <p:cTn id="87" fill="hold">
                            <p:stCondLst>
                              <p:cond delay="0"/>
                            </p:stCondLst>
                            <p:childTnLst>
                              <p:par>
                                <p:cTn id="88" presetID="4" presetClass="entr" presetSubtype="16" fill="hold" grpId="1" nodeType="clickEffect">
                                  <p:stCondLst>
                                    <p:cond delay="0"/>
                                  </p:stCondLst>
                                  <p:iterate type="lt">
                                    <p:tmPct val="0"/>
                                  </p:iterate>
                                  <p:childTnLst>
                                    <p:set>
                                      <p:cBhvr>
                                        <p:cTn id="89" dur="1" fill="hold">
                                          <p:stCondLst>
                                            <p:cond delay="0"/>
                                          </p:stCondLst>
                                        </p:cTn>
                                        <p:tgtEl>
                                          <p:spTgt spid="41"/>
                                        </p:tgtEl>
                                        <p:attrNameLst>
                                          <p:attrName>style.visibility</p:attrName>
                                        </p:attrNameLst>
                                      </p:cBhvr>
                                      <p:to>
                                        <p:strVal val="visible"/>
                                      </p:to>
                                    </p:set>
                                    <p:animEffect transition="in" filter="box(in)">
                                      <p:cBhvr>
                                        <p:cTn id="90" dur="500"/>
                                        <p:tgtEl>
                                          <p:spTgt spid="41"/>
                                        </p:tgtEl>
                                      </p:cBhvr>
                                    </p:animEffect>
                                  </p:childTnLst>
                                </p:cTn>
                              </p:par>
                            </p:childTnLst>
                          </p:cTn>
                        </p:par>
                      </p:childTnLst>
                    </p:cTn>
                  </p:par>
                  <p:par>
                    <p:cTn id="91" fill="hold">
                      <p:stCondLst>
                        <p:cond delay="indefinite"/>
                      </p:stCondLst>
                      <p:childTnLst>
                        <p:par>
                          <p:cTn id="92" fill="hold">
                            <p:stCondLst>
                              <p:cond delay="0"/>
                            </p:stCondLst>
                            <p:childTnLst>
                              <p:par>
                                <p:cTn id="93" presetID="8" presetClass="entr" presetSubtype="16" fill="hold" grpId="0" nodeType="click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diamond(in)">
                                      <p:cBhvr>
                                        <p:cTn id="95" dur="500"/>
                                        <p:tgtEl>
                                          <p:spTgt spid="42"/>
                                        </p:tgtEl>
                                      </p:cBhvr>
                                    </p:animEffect>
                                  </p:childTnLst>
                                </p:cTn>
                              </p:par>
                            </p:childTnLst>
                          </p:cTn>
                        </p:par>
                      </p:childTnLst>
                    </p:cTn>
                  </p:par>
                  <p:par>
                    <p:cTn id="96" fill="hold">
                      <p:stCondLst>
                        <p:cond delay="indefinite"/>
                      </p:stCondLst>
                      <p:childTnLst>
                        <p:par>
                          <p:cTn id="97" fill="hold">
                            <p:stCondLst>
                              <p:cond delay="0"/>
                            </p:stCondLst>
                            <p:childTnLst>
                              <p:par>
                                <p:cTn id="98" presetID="8" presetClass="entr" presetSubtype="16" fill="hold" nodeType="click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diamond(in)">
                                      <p:cBhvr>
                                        <p:cTn id="100"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p:bldP spid="20" grpId="0"/>
      <p:bldP spid="17" grpId="0"/>
      <p:bldP spid="20" grpId="1"/>
      <p:bldP spid="30" grpId="0"/>
      <p:bldP spid="31" grpId="0"/>
      <p:bldP spid="32" grpId="0"/>
      <p:bldP spid="36" grpId="0"/>
      <p:bldP spid="37" grpId="0"/>
      <p:bldP spid="41" grpId="0"/>
      <p:bldP spid="41" grpId="1"/>
      <p:bldP spid="4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4"/>
          <p:cNvGrpSpPr/>
          <p:nvPr/>
        </p:nvGrpSpPr>
        <p:grpSpPr>
          <a:xfrm>
            <a:off x="334963" y="0"/>
            <a:ext cx="160337" cy="1168400"/>
            <a:chOff x="334963" y="0"/>
            <a:chExt cx="160337" cy="1168400"/>
          </a:xfrm>
        </p:grpSpPr>
        <p:sp>
          <p:nvSpPr>
            <p:cNvPr id="6" name="矩形 5"/>
            <p:cNvSpPr/>
            <p:nvPr/>
          </p:nvSpPr>
          <p:spPr>
            <a:xfrm>
              <a:off x="3349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492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 name="그룹 10"/>
          <p:cNvGrpSpPr/>
          <p:nvPr/>
        </p:nvGrpSpPr>
        <p:grpSpPr>
          <a:xfrm>
            <a:off x="631826" y="258763"/>
            <a:ext cx="746125" cy="909637"/>
            <a:chOff x="2523173" y="4047333"/>
            <a:chExt cx="746125" cy="909637"/>
          </a:xfrm>
          <a:solidFill>
            <a:schemeClr val="accent2"/>
          </a:solidFill>
        </p:grpSpPr>
        <p:sp>
          <p:nvSpPr>
            <p:cNvPr id="12"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2</a:t>
              </a:r>
              <a:endParaRPr lang="en-US" altLang="zh-CN" sz="2400" b="1" dirty="0">
                <a:solidFill>
                  <a:srgbClr val="FFFFFF"/>
                </a:solidFill>
                <a:effectLst>
                  <a:outerShdw blurRad="38100" dist="38100" dir="2700000" algn="tl">
                    <a:srgbClr val="000000">
                      <a:alpha val="43137"/>
                    </a:srgbClr>
                  </a:outerShdw>
                </a:effectLst>
              </a:endParaRPr>
            </a:p>
          </p:txBody>
        </p:sp>
        <p:sp>
          <p:nvSpPr>
            <p:cNvPr id="13"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sp>
        <p:nvSpPr>
          <p:cNvPr id="8" name="文本框 7"/>
          <p:cNvSpPr txBox="1"/>
          <p:nvPr/>
        </p:nvSpPr>
        <p:spPr>
          <a:xfrm>
            <a:off x="1182370" y="422275"/>
            <a:ext cx="5005705" cy="583565"/>
          </a:xfrm>
          <a:prstGeom prst="rect">
            <a:avLst/>
          </a:prstGeom>
          <a:noFill/>
        </p:spPr>
        <p:txBody>
          <a:bodyPr wrap="none" rtlCol="0" anchor="t">
            <a:spAutoFit/>
          </a:bodyPr>
          <a:p>
            <a:pPr algn="l" eaLnBrk="1" fontAlgn="auto" hangingPunct="1">
              <a:spcBef>
                <a:spcPts val="0"/>
              </a:spcBef>
              <a:spcAft>
                <a:spcPts val="0"/>
              </a:spcAft>
              <a:defRPr/>
            </a:pPr>
            <a:r>
              <a:rPr lang="en-US" altLang="zh-CN" sz="3200" b="1" kern="0" spc="100" dirty="0">
                <a:solidFill>
                  <a:schemeClr val="accent1"/>
                </a:solidFill>
                <a:latin typeface="微软雅黑" panose="020B0503020204020204" pitchFamily="34" charset="-122"/>
                <a:ea typeface="微软雅黑" panose="020B0503020204020204" pitchFamily="34" charset="-122"/>
                <a:sym typeface="+mn-ea"/>
              </a:rPr>
              <a:t>Truth theory reviewed</a:t>
            </a:r>
            <a:endParaRPr lang="zh-CN" altLang="en-US"/>
          </a:p>
        </p:txBody>
      </p:sp>
      <p:sp>
        <p:nvSpPr>
          <p:cNvPr id="18" name="文本框 17"/>
          <p:cNvSpPr txBox="1"/>
          <p:nvPr/>
        </p:nvSpPr>
        <p:spPr>
          <a:xfrm>
            <a:off x="7084695" y="483870"/>
            <a:ext cx="4993005" cy="460375"/>
          </a:xfrm>
          <a:prstGeom prst="rect">
            <a:avLst/>
          </a:prstGeom>
          <a:noFill/>
        </p:spPr>
        <p:txBody>
          <a:bodyPr wrap="square" rtlCol="0">
            <a:spAutoFit/>
          </a:bodyPr>
          <a:p>
            <a:r>
              <a:rPr lang="en-US" altLang="zh-CN" sz="2400"/>
              <a:t>2.2 OBJECTIONS AND DEFENCE</a:t>
            </a:r>
            <a:endParaRPr lang="en-US" altLang="zh-CN" sz="2400"/>
          </a:p>
        </p:txBody>
      </p:sp>
      <p:grpSp>
        <p:nvGrpSpPr>
          <p:cNvPr id="25" name="组合 24"/>
          <p:cNvGrpSpPr/>
          <p:nvPr/>
        </p:nvGrpSpPr>
        <p:grpSpPr>
          <a:xfrm>
            <a:off x="236220" y="1661160"/>
            <a:ext cx="3300730" cy="1168400"/>
            <a:chOff x="780" y="2776"/>
            <a:chExt cx="5599" cy="1409"/>
          </a:xfrm>
          <a:solidFill>
            <a:schemeClr val="dk1"/>
          </a:solidFill>
        </p:grpSpPr>
        <p:sp>
          <p:nvSpPr>
            <p:cNvPr id="9" name="文本框 8"/>
            <p:cNvSpPr txBox="1"/>
            <p:nvPr/>
          </p:nvSpPr>
          <p:spPr>
            <a:xfrm>
              <a:off x="2385" y="2776"/>
              <a:ext cx="3994" cy="778"/>
            </a:xfrm>
            <a:prstGeom prst="rect">
              <a:avLst/>
            </a:prstGeom>
            <a:grpFill/>
          </p:spPr>
          <p:txBody>
            <a:bodyPr wrap="square" rtlCol="0">
              <a:spAutoFit/>
            </a:bodyPr>
            <a:p>
              <a:r>
                <a:rPr lang="en-US" altLang="zh-CN" sz="1800" b="1">
                  <a:solidFill>
                    <a:schemeClr val="bg1"/>
                  </a:solidFill>
                  <a:latin typeface="微软雅黑" panose="020B0503020204020204" pitchFamily="34" charset="-122"/>
                  <a:ea typeface="微软雅黑" panose="020B0503020204020204" pitchFamily="34" charset="-122"/>
                </a:rPr>
                <a:t>Objections to deflationism</a:t>
              </a:r>
              <a:endParaRPr lang="en-US" altLang="zh-CN" sz="1800" b="1">
                <a:solidFill>
                  <a:schemeClr val="bg1"/>
                </a:solidFill>
                <a:latin typeface="微软雅黑" panose="020B0503020204020204" pitchFamily="34" charset="-122"/>
                <a:ea typeface="微软雅黑" panose="020B0503020204020204" pitchFamily="34" charset="-122"/>
              </a:endParaRPr>
            </a:p>
          </p:txBody>
        </p:sp>
        <p:pic>
          <p:nvPicPr>
            <p:cNvPr id="16" name="图片 15" descr="38"/>
            <p:cNvPicPr>
              <a:picLocks noChangeAspect="1"/>
            </p:cNvPicPr>
            <p:nvPr/>
          </p:nvPicPr>
          <p:blipFill>
            <a:blip r:embed="rId1"/>
            <a:stretch>
              <a:fillRect/>
            </a:stretch>
          </p:blipFill>
          <p:spPr>
            <a:xfrm>
              <a:off x="780" y="2776"/>
              <a:ext cx="1603" cy="1409"/>
            </a:xfrm>
            <a:prstGeom prst="rect">
              <a:avLst/>
            </a:prstGeom>
            <a:grpFill/>
            <a:ln w="9525">
              <a:noFill/>
            </a:ln>
          </p:spPr>
        </p:pic>
      </p:grpSp>
      <p:sp>
        <p:nvSpPr>
          <p:cNvPr id="2" name="文本框 1"/>
          <p:cNvSpPr txBox="1"/>
          <p:nvPr/>
        </p:nvSpPr>
        <p:spPr>
          <a:xfrm>
            <a:off x="1938020" y="2486025"/>
            <a:ext cx="7411085" cy="1660525"/>
          </a:xfrm>
          <a:prstGeom prst="rect">
            <a:avLst/>
          </a:prstGeom>
          <a:noFill/>
        </p:spPr>
        <p:txBody>
          <a:bodyPr wrap="square" rtlCol="0">
            <a:spAutoFit/>
          </a:bodyPr>
          <a:p>
            <a:r>
              <a:rPr lang="en-US" altLang="zh-CN">
                <a:latin typeface="Arial Black" panose="020B0A04020102020204" pitchFamily="34" charset="0"/>
              </a:rPr>
              <a:t>(1) It is true that P</a:t>
            </a:r>
            <a:r>
              <a:rPr lang="en-US" altLang="zh-CN" sz="2800">
                <a:latin typeface="Arial Black" panose="020B0A04020102020204" pitchFamily="34" charset="0"/>
                <a:sym typeface="SymbolProp BT" panose="05000000000000000000" charset="0"/>
              </a:rPr>
              <a:t></a:t>
            </a:r>
            <a:r>
              <a:rPr lang="en-US" altLang="zh-CN">
                <a:latin typeface="Arial Black" panose="020B0A04020102020204" pitchFamily="34" charset="0"/>
                <a:sym typeface="SymbolProp BT" panose="05000000000000000000" charset="0"/>
              </a:rPr>
              <a:t>P</a:t>
            </a:r>
            <a:endParaRPr lang="en-US" altLang="zh-CN">
              <a:latin typeface="Arial Black" panose="020B0A04020102020204" pitchFamily="34" charset="0"/>
              <a:sym typeface="SymbolProp BT" panose="05000000000000000000" charset="0"/>
            </a:endParaRPr>
          </a:p>
          <a:p>
            <a:r>
              <a:rPr lang="en-US" altLang="zh-CN">
                <a:latin typeface="Arial Black" panose="020B0A04020102020204" pitchFamily="34" charset="0"/>
                <a:sym typeface="SymbolProp BT" panose="05000000000000000000" charset="0"/>
              </a:rPr>
              <a:t>(2)It is true that not-P</a:t>
            </a:r>
            <a:r>
              <a:rPr lang="en-US" altLang="zh-CN" sz="2800">
                <a:latin typeface="Arial Black" panose="020B0A04020102020204" pitchFamily="34" charset="0"/>
                <a:sym typeface="SymbolProp BT" panose="05000000000000000000" charset="0"/>
              </a:rPr>
              <a:t> </a:t>
            </a:r>
            <a:r>
              <a:rPr lang="en-US" altLang="zh-CN">
                <a:latin typeface="Arial Black" panose="020B0A04020102020204" pitchFamily="34" charset="0"/>
                <a:sym typeface="SymbolProp BT" panose="05000000000000000000" charset="0"/>
              </a:rPr>
              <a:t>not P</a:t>
            </a:r>
            <a:endParaRPr lang="en-US" altLang="zh-CN">
              <a:latin typeface="Arial Black" panose="020B0A04020102020204" pitchFamily="34" charset="0"/>
              <a:sym typeface="SymbolProp BT" panose="05000000000000000000" charset="0"/>
            </a:endParaRPr>
          </a:p>
          <a:p>
            <a:r>
              <a:rPr lang="en-US" altLang="zh-CN">
                <a:latin typeface="Arial Black" panose="020B0A04020102020204" pitchFamily="34" charset="0"/>
                <a:sym typeface="SymbolProp BT" panose="05000000000000000000" charset="0"/>
              </a:rPr>
              <a:t>(3)It is not true that P</a:t>
            </a:r>
            <a:r>
              <a:rPr lang="en-US" altLang="zh-CN" sz="2800">
                <a:latin typeface="Arial Black" panose="020B0A04020102020204" pitchFamily="34" charset="0"/>
                <a:sym typeface="SymbolProp BT" panose="05000000000000000000" charset="0"/>
              </a:rPr>
              <a:t></a:t>
            </a:r>
            <a:r>
              <a:rPr lang="en-US" altLang="zh-CN">
                <a:latin typeface="Arial Black" panose="020B0A04020102020204" pitchFamily="34" charset="0"/>
                <a:sym typeface="SymbolProp BT" panose="05000000000000000000" charset="0"/>
              </a:rPr>
              <a:t>notP</a:t>
            </a:r>
            <a:endParaRPr lang="en-US" altLang="zh-CN">
              <a:latin typeface="Arial Black" panose="020B0A04020102020204" pitchFamily="34" charset="0"/>
              <a:sym typeface="SymbolProp BT" panose="05000000000000000000" charset="0"/>
            </a:endParaRPr>
          </a:p>
          <a:p>
            <a:r>
              <a:rPr lang="en-US" altLang="zh-CN">
                <a:latin typeface="Arial Black" panose="020B0A04020102020204" pitchFamily="34" charset="0"/>
                <a:sym typeface="SymbolProp BT" panose="05000000000000000000" charset="0"/>
              </a:rPr>
              <a:t>(4)It is not true that P if and only if it is true that not-P</a:t>
            </a:r>
            <a:endParaRPr lang="en-US" altLang="zh-CN">
              <a:latin typeface="Arial Black" panose="020B0A04020102020204" pitchFamily="34" charset="0"/>
              <a:sym typeface="SymbolProp BT" panose="05000000000000000000" charset="0"/>
            </a:endParaRPr>
          </a:p>
        </p:txBody>
      </p:sp>
      <p:pic>
        <p:nvPicPr>
          <p:cNvPr id="11" name="图片 10"/>
          <p:cNvPicPr>
            <a:picLocks noChangeAspect="1"/>
          </p:cNvPicPr>
          <p:nvPr/>
        </p:nvPicPr>
        <p:blipFill>
          <a:blip r:embed="rId2"/>
          <a:stretch>
            <a:fillRect/>
          </a:stretch>
        </p:blipFill>
        <p:spPr>
          <a:xfrm>
            <a:off x="1786255" y="2486025"/>
            <a:ext cx="7364730" cy="1751330"/>
          </a:xfrm>
          <a:prstGeom prst="rect">
            <a:avLst/>
          </a:prstGeom>
        </p:spPr>
      </p:pic>
      <p:sp>
        <p:nvSpPr>
          <p:cNvPr id="15" name="文本框 14"/>
          <p:cNvSpPr txBox="1"/>
          <p:nvPr/>
        </p:nvSpPr>
        <p:spPr>
          <a:xfrm>
            <a:off x="2051685" y="4384040"/>
            <a:ext cx="7099300" cy="368300"/>
          </a:xfrm>
          <a:prstGeom prst="rect">
            <a:avLst/>
          </a:prstGeom>
          <a:noFill/>
        </p:spPr>
        <p:txBody>
          <a:bodyPr wrap="square" rtlCol="0">
            <a:spAutoFit/>
          </a:bodyPr>
          <a:p>
            <a:r>
              <a:rPr lang="en-US" altLang="zh-CN">
                <a:solidFill>
                  <a:srgbClr val="FF0000"/>
                </a:solidFill>
                <a:latin typeface="Arial Black" panose="020B0A04020102020204" pitchFamily="34" charset="0"/>
              </a:rPr>
              <a:t>if 'true' is similar with warrant,then(4)means</a:t>
            </a:r>
            <a:endParaRPr lang="en-US" altLang="zh-CN">
              <a:solidFill>
                <a:srgbClr val="FF0000"/>
              </a:solidFill>
              <a:latin typeface="Arial Black" panose="020B0A04020102020204" pitchFamily="34" charset="0"/>
            </a:endParaRPr>
          </a:p>
        </p:txBody>
      </p:sp>
      <p:sp>
        <p:nvSpPr>
          <p:cNvPr id="14" name="文本框 13"/>
          <p:cNvSpPr txBox="1"/>
          <p:nvPr/>
        </p:nvSpPr>
        <p:spPr>
          <a:xfrm>
            <a:off x="1786255" y="5040630"/>
            <a:ext cx="7779385" cy="645160"/>
          </a:xfrm>
          <a:prstGeom prst="rect">
            <a:avLst/>
          </a:prstGeom>
          <a:noFill/>
        </p:spPr>
        <p:txBody>
          <a:bodyPr wrap="square" rtlCol="0">
            <a:spAutoFit/>
          </a:bodyPr>
          <a:p>
            <a:r>
              <a:rPr lang="en-US" altLang="zh-CN">
                <a:latin typeface="AR HeiB5 UL" panose="020B0A00000000000000" charset="-120"/>
                <a:ea typeface="AR HeiB5 UL" panose="020B0A00000000000000" charset="-120"/>
              </a:rPr>
              <a:t>It is not the case that P is warranted if and only if it is the case that not-P is warranted. </a:t>
            </a:r>
            <a:endParaRPr lang="en-US" altLang="zh-CN">
              <a:latin typeface="AR HeiB5 UL" panose="020B0A00000000000000" charset="-120"/>
              <a:ea typeface="AR HeiB5 UL" panose="020B0A00000000000000" charset="-120"/>
            </a:endParaRPr>
          </a:p>
        </p:txBody>
      </p:sp>
      <p:grpSp>
        <p:nvGrpSpPr>
          <p:cNvPr id="19" name="组合 18"/>
          <p:cNvGrpSpPr/>
          <p:nvPr/>
        </p:nvGrpSpPr>
        <p:grpSpPr>
          <a:xfrm>
            <a:off x="7494270" y="5149850"/>
            <a:ext cx="622935" cy="598805"/>
            <a:chOff x="14342" y="2258"/>
            <a:chExt cx="1137" cy="1246"/>
          </a:xfrm>
        </p:grpSpPr>
        <p:sp>
          <p:nvSpPr>
            <p:cNvPr id="252" name=" 252"/>
            <p:cNvSpPr/>
            <p:nvPr/>
          </p:nvSpPr>
          <p:spPr>
            <a:xfrm rot="2640000">
              <a:off x="14342" y="2315"/>
              <a:ext cx="1137" cy="1180"/>
            </a:xfrm>
            <a:prstGeom prst="mathPlus">
              <a:avLst>
                <a:gd name="adj1" fmla="val 922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4" name=" 184"/>
            <p:cNvSpPr/>
            <p:nvPr/>
          </p:nvSpPr>
          <p:spPr>
            <a:xfrm>
              <a:off x="14343" y="2258"/>
              <a:ext cx="1136" cy="1247"/>
            </a:xfrm>
            <a:prstGeom prst="ellipse">
              <a:avLst/>
            </a:prstGeom>
            <a:noFill/>
            <a:ln w="63500" cmpd="sng">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4" name="MH_Others_1"/>
          <p:cNvCxnSpPr>
            <a:cxnSpLocks noChangeShapeType="1"/>
          </p:cNvCxnSpPr>
          <p:nvPr>
            <p:custDataLst>
              <p:tags r:id="rId1"/>
            </p:custDataLst>
          </p:nvPr>
        </p:nvCxnSpPr>
        <p:spPr bwMode="auto">
          <a:xfrm>
            <a:off x="2214880" y="1356995"/>
            <a:ext cx="9070975" cy="57785"/>
          </a:xfrm>
          <a:prstGeom prst="line">
            <a:avLst/>
          </a:prstGeom>
          <a:noFill/>
          <a:ln w="63500" cmpd="thickThin" algn="ctr">
            <a:solidFill>
              <a:schemeClr val="accent1">
                <a:shade val="50000"/>
              </a:schemeClr>
            </a:solidFill>
            <a:prstDash val="solid"/>
            <a:miter lim="800000"/>
          </a:ln>
          <a:extLst>
            <a:ext uri="{909E8E84-426E-40DD-AFC4-6F175D3DCCD1}">
              <a14:hiddenFill xmlns:a14="http://schemas.microsoft.com/office/drawing/2010/main">
                <a:noFill/>
              </a14:hiddenFill>
            </a:ext>
          </a:extLst>
        </p:spPr>
      </p:cxnSp>
      <p:pic>
        <p:nvPicPr>
          <p:cNvPr id="26"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83224">
            <a:off x="10712450" y="5501005"/>
            <a:ext cx="1602740" cy="1313180"/>
          </a:xfrm>
          <a:prstGeom prst="rect">
            <a:avLst/>
          </a:prstGeom>
        </p:spPr>
      </p:pic>
      <p:pic>
        <p:nvPicPr>
          <p:cNvPr id="14" name="图片 13"/>
          <p:cNvPicPr>
            <a:picLocks noChangeAspect="1"/>
          </p:cNvPicPr>
          <p:nvPr/>
        </p:nvPicPr>
        <p:blipFill>
          <a:blip r:embed="rId3"/>
          <a:srcRect l="3242" t="2830" r="2871" b="8539"/>
          <a:stretch>
            <a:fillRect/>
          </a:stretch>
        </p:blipFill>
        <p:spPr>
          <a:xfrm>
            <a:off x="118745" y="287020"/>
            <a:ext cx="1911350" cy="1820545"/>
          </a:xfrm>
          <a:prstGeom prst="flowChartConnector">
            <a:avLst/>
          </a:prstGeom>
        </p:spPr>
      </p:pic>
      <p:sp>
        <p:nvSpPr>
          <p:cNvPr id="6147" name="标题 1"/>
          <p:cNvSpPr>
            <a:spLocks noGrp="1"/>
          </p:cNvSpPr>
          <p:nvPr/>
        </p:nvSpPr>
        <p:spPr>
          <a:xfrm>
            <a:off x="1276350" y="436880"/>
            <a:ext cx="10473055" cy="792480"/>
          </a:xfrm>
          <a:prstGeom prst="rect">
            <a:avLst/>
          </a:prstGeom>
          <a:noFill/>
          <a:ln>
            <a:noFill/>
          </a:ln>
        </p:spPr>
        <p:txBody>
          <a:bodyPr vert="horz" wrap="square" lIns="91440" tIns="45720" rIns="91440" bIns="45720" numCol="1" anchor="ctr" anchorCtr="0" compatLnSpc="1">
            <a:normAutofit lnSpcReduction="10000"/>
          </a:bodyPr>
          <a:lstStyle>
            <a:lvl1pPr algn="ctr" rtl="0" fontAlgn="base">
              <a:lnSpc>
                <a:spcPct val="90000"/>
              </a:lnSpc>
              <a:spcBef>
                <a:spcPct val="0"/>
              </a:spcBef>
              <a:spcAft>
                <a:spcPct val="0"/>
              </a:spcAft>
              <a:defRPr sz="4800" kern="1200">
                <a:solidFill>
                  <a:schemeClr val="accent1"/>
                </a:solidFill>
                <a:latin typeface="+mj-lt"/>
                <a:ea typeface="+mj-ea"/>
                <a:cs typeface="+mj-cs"/>
              </a:defRPr>
            </a:lvl1pPr>
            <a:lvl2pPr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6pPr>
            <a:lvl7pPr marL="914400"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7pPr>
            <a:lvl8pPr marL="1371600"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8pPr>
            <a:lvl9pPr marL="1828800"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9pPr>
          </a:lstStyle>
          <a:p>
            <a:r>
              <a:rPr lang="en-US" altLang="zh-CN" sz="4400" b="1" dirty="0" smtClean="0">
                <a:latin typeface="微软雅黑" panose="020B0503020204020204" pitchFamily="34" charset="-122"/>
                <a:ea typeface="微软雅黑" panose="020B0503020204020204" pitchFamily="34" charset="-122"/>
              </a:rPr>
              <a:t>About the topic</a:t>
            </a:r>
            <a:endParaRPr lang="en-US" altLang="zh-CN" sz="4400" b="1" dirty="0" smtClean="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4"/>
          <a:stretch>
            <a:fillRect/>
          </a:stretch>
        </p:blipFill>
        <p:spPr>
          <a:xfrm>
            <a:off x="19050" y="3309620"/>
            <a:ext cx="4154170" cy="1199515"/>
          </a:xfrm>
          <a:prstGeom prst="rect">
            <a:avLst/>
          </a:prstGeom>
        </p:spPr>
      </p:pic>
      <p:pic>
        <p:nvPicPr>
          <p:cNvPr id="6" name="图片 5"/>
          <p:cNvPicPr>
            <a:picLocks noChangeAspect="1"/>
          </p:cNvPicPr>
          <p:nvPr/>
        </p:nvPicPr>
        <p:blipFill>
          <a:blip r:embed="rId5"/>
          <a:stretch>
            <a:fillRect/>
          </a:stretch>
        </p:blipFill>
        <p:spPr>
          <a:xfrm>
            <a:off x="3557266" y="2234565"/>
            <a:ext cx="6962141" cy="1381125"/>
          </a:xfrm>
          <a:prstGeom prst="roundRect">
            <a:avLst/>
          </a:prstGeom>
        </p:spPr>
      </p:pic>
      <p:pic>
        <p:nvPicPr>
          <p:cNvPr id="7" name="图片 6"/>
          <p:cNvPicPr>
            <a:picLocks noChangeAspect="1"/>
          </p:cNvPicPr>
          <p:nvPr/>
        </p:nvPicPr>
        <p:blipFill>
          <a:blip r:embed="rId6"/>
          <a:stretch>
            <a:fillRect/>
          </a:stretch>
        </p:blipFill>
        <p:spPr>
          <a:xfrm>
            <a:off x="3593463" y="4027169"/>
            <a:ext cx="6889750" cy="1452881"/>
          </a:xfrm>
          <a:prstGeom prst="roundRect">
            <a:avLst/>
          </a:prstGeom>
        </p:spPr>
      </p:pic>
      <p:sp>
        <p:nvSpPr>
          <p:cNvPr id="8" name="文本框 7"/>
          <p:cNvSpPr txBox="1"/>
          <p:nvPr/>
        </p:nvSpPr>
        <p:spPr>
          <a:xfrm>
            <a:off x="1667510" y="5835015"/>
            <a:ext cx="8856980" cy="645160"/>
          </a:xfrm>
          <a:prstGeom prst="rect">
            <a:avLst/>
          </a:prstGeom>
          <a:noFill/>
        </p:spPr>
        <p:txBody>
          <a:bodyPr wrap="none" rtlCol="0" anchor="t">
            <a:spAutoFit/>
            <a:scene3d>
              <a:camera prst="orthographicFront"/>
              <a:lightRig rig="threePt" dir="t"/>
            </a:scene3d>
          </a:bodyPr>
          <a:p>
            <a:pPr algn="l"/>
            <a:r>
              <a:rPr lang="en-US" altLang="zh-CN" u="sng">
                <a:solidFill>
                  <a:schemeClr val="accent1"/>
                </a:solidFill>
                <a:effectLst>
                  <a:outerShdw blurRad="38100" dist="25400" dir="5400000" algn="ctr" rotWithShape="0">
                    <a:srgbClr val="6E747A">
                      <a:alpha val="43000"/>
                    </a:srgbClr>
                  </a:outerShdw>
                </a:effectLst>
                <a:latin typeface="Segoe Script" panose="020B0504020000000003" charset="0"/>
                <a:ea typeface="宋体" panose="02010600030101010101" pitchFamily="2" charset="-122"/>
                <a:sym typeface="+mn-ea"/>
              </a:rPr>
              <a:t>&lt;The Mythe of Factive Verbs&gt;  2010</a:t>
            </a:r>
            <a:br>
              <a:rPr lang="en-US" altLang="zh-CN" u="sng">
                <a:solidFill>
                  <a:schemeClr val="accent1"/>
                </a:solidFill>
                <a:effectLst>
                  <a:outerShdw blurRad="38100" dist="25400" dir="5400000" algn="ctr" rotWithShape="0">
                    <a:srgbClr val="6E747A">
                      <a:alpha val="43000"/>
                    </a:srgbClr>
                  </a:outerShdw>
                </a:effectLst>
                <a:latin typeface="Segoe Script" panose="020B0504020000000003" charset="0"/>
                <a:ea typeface="宋体" panose="02010600030101010101" pitchFamily="2" charset="-122"/>
                <a:sym typeface="+mn-ea"/>
              </a:rPr>
            </a:br>
            <a:r>
              <a:rPr lang="en-US" altLang="zh-CN" u="sng">
                <a:solidFill>
                  <a:schemeClr val="accent1"/>
                </a:solidFill>
                <a:effectLst>
                  <a:outerShdw blurRad="38100" dist="25400" dir="5400000" algn="ctr" rotWithShape="0">
                    <a:srgbClr val="6E747A">
                      <a:alpha val="43000"/>
                    </a:srgbClr>
                  </a:outerShdw>
                </a:effectLst>
                <a:latin typeface="Segoe Script" panose="020B0504020000000003" charset="0"/>
                <a:ea typeface="宋体" panose="02010600030101010101" pitchFamily="2" charset="-122"/>
                <a:sym typeface="+mn-ea"/>
              </a:rPr>
              <a:t>&lt;Factive Presupposition and theTruth Condition on Knowledge&gt; 2012</a:t>
            </a:r>
            <a:endParaRPr lang="en-US" altLang="zh-CN" u="sng">
              <a:solidFill>
                <a:schemeClr val="accent1"/>
              </a:solidFill>
              <a:effectLst>
                <a:outerShdw blurRad="38100" dist="25400" dir="5400000" algn="ctr" rotWithShape="0">
                  <a:srgbClr val="6E747A">
                    <a:alpha val="43000"/>
                  </a:srgbClr>
                </a:outerShdw>
              </a:effectLst>
              <a:latin typeface="Segoe Script" panose="020B0504020000000003" charset="0"/>
              <a:ea typeface="宋体" panose="02010600030101010101" pitchFamily="2" charset="-122"/>
              <a:sym typeface="+mn-ea"/>
            </a:endParaRPr>
          </a:p>
        </p:txBody>
      </p:sp>
    </p:spTree>
    <p:custDataLst>
      <p:tags r:id="rId7"/>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checkerboard(across)">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49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492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 name="그룹 9"/>
          <p:cNvGrpSpPr/>
          <p:nvPr/>
        </p:nvGrpSpPr>
        <p:grpSpPr>
          <a:xfrm>
            <a:off x="631826" y="258763"/>
            <a:ext cx="746125" cy="909637"/>
            <a:chOff x="2523173" y="4047333"/>
            <a:chExt cx="746125" cy="909637"/>
          </a:xfrm>
          <a:solidFill>
            <a:schemeClr val="accent2"/>
          </a:solidFill>
        </p:grpSpPr>
        <p:sp>
          <p:nvSpPr>
            <p:cNvPr id="12"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2</a:t>
              </a:r>
              <a:endParaRPr lang="en-US" altLang="zh-CN" sz="2400" b="1" dirty="0">
                <a:solidFill>
                  <a:srgbClr val="FFFFFF"/>
                </a:solidFill>
                <a:effectLst>
                  <a:outerShdw blurRad="38100" dist="38100" dir="2700000" algn="tl">
                    <a:srgbClr val="000000">
                      <a:alpha val="43137"/>
                    </a:srgbClr>
                  </a:outerShdw>
                </a:effectLst>
              </a:endParaRPr>
            </a:p>
          </p:txBody>
        </p:sp>
        <p:sp>
          <p:nvSpPr>
            <p:cNvPr id="15"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pic>
        <p:nvPicPr>
          <p:cNvPr id="13" name="그림 12" descr="veve.png"/>
          <p:cNvPicPr>
            <a:picLocks noChangeAspect="1"/>
          </p:cNvPicPr>
          <p:nvPr/>
        </p:nvPicPr>
        <p:blipFill>
          <a:blip r:embed="rId1" cstate="print"/>
          <a:srcRect/>
          <a:stretch>
            <a:fillRect/>
          </a:stretch>
        </p:blipFill>
        <p:spPr bwMode="auto">
          <a:xfrm rot="21203684">
            <a:off x="800892" y="2727070"/>
            <a:ext cx="518629" cy="758735"/>
          </a:xfrm>
          <a:prstGeom prst="rect">
            <a:avLst/>
          </a:prstGeom>
          <a:noFill/>
          <a:ln w="9525">
            <a:noFill/>
            <a:miter lim="800000"/>
            <a:headEnd/>
            <a:tailEnd/>
          </a:ln>
        </p:spPr>
      </p:pic>
      <p:sp>
        <p:nvSpPr>
          <p:cNvPr id="8" name="文本框 7"/>
          <p:cNvSpPr txBox="1"/>
          <p:nvPr/>
        </p:nvSpPr>
        <p:spPr>
          <a:xfrm>
            <a:off x="1281430" y="422275"/>
            <a:ext cx="5005705" cy="583565"/>
          </a:xfrm>
          <a:prstGeom prst="rect">
            <a:avLst/>
          </a:prstGeom>
          <a:noFill/>
        </p:spPr>
        <p:txBody>
          <a:bodyPr wrap="none" rtlCol="0" anchor="t">
            <a:spAutoFit/>
          </a:bodyPr>
          <a:p>
            <a:pPr algn="l" eaLnBrk="1" fontAlgn="auto" hangingPunct="1">
              <a:spcBef>
                <a:spcPts val="0"/>
              </a:spcBef>
              <a:spcAft>
                <a:spcPts val="0"/>
              </a:spcAft>
              <a:defRPr/>
            </a:pPr>
            <a:r>
              <a:rPr lang="en-US" altLang="zh-CN" sz="3200" b="1" kern="0" spc="100" dirty="0">
                <a:solidFill>
                  <a:schemeClr val="accent1"/>
                </a:solidFill>
                <a:latin typeface="微软雅黑" panose="020B0503020204020204" pitchFamily="34" charset="-122"/>
                <a:ea typeface="微软雅黑" panose="020B0503020204020204" pitchFamily="34" charset="-122"/>
                <a:sym typeface="+mn-ea"/>
              </a:rPr>
              <a:t>Truth theory reviewed</a:t>
            </a:r>
            <a:endParaRPr lang="zh-CN" altLang="en-US"/>
          </a:p>
        </p:txBody>
      </p:sp>
      <p:sp>
        <p:nvSpPr>
          <p:cNvPr id="18" name="文本框 17"/>
          <p:cNvSpPr txBox="1"/>
          <p:nvPr/>
        </p:nvSpPr>
        <p:spPr>
          <a:xfrm>
            <a:off x="7084695" y="483870"/>
            <a:ext cx="4993005" cy="460375"/>
          </a:xfrm>
          <a:prstGeom prst="rect">
            <a:avLst/>
          </a:prstGeom>
          <a:noFill/>
        </p:spPr>
        <p:txBody>
          <a:bodyPr wrap="square" rtlCol="0">
            <a:spAutoFit/>
          </a:bodyPr>
          <a:p>
            <a:r>
              <a:rPr lang="en-US" altLang="zh-CN" sz="2400"/>
              <a:t>2.2 OBJECTIONS AND DEFENCE</a:t>
            </a:r>
            <a:endParaRPr lang="en-US" altLang="zh-CN" sz="2400"/>
          </a:p>
        </p:txBody>
      </p:sp>
      <p:grpSp>
        <p:nvGrpSpPr>
          <p:cNvPr id="20" name="组合 19"/>
          <p:cNvGrpSpPr/>
          <p:nvPr/>
        </p:nvGrpSpPr>
        <p:grpSpPr>
          <a:xfrm>
            <a:off x="449580" y="1310640"/>
            <a:ext cx="4845685" cy="1079500"/>
            <a:chOff x="708" y="2064"/>
            <a:chExt cx="7631" cy="1700"/>
          </a:xfrm>
        </p:grpSpPr>
        <p:grpSp>
          <p:nvGrpSpPr>
            <p:cNvPr id="16" name="组合 15"/>
            <p:cNvGrpSpPr/>
            <p:nvPr/>
          </p:nvGrpSpPr>
          <p:grpSpPr>
            <a:xfrm>
              <a:off x="708" y="2064"/>
              <a:ext cx="7631" cy="1700"/>
              <a:chOff x="995" y="2018"/>
              <a:chExt cx="7631" cy="1700"/>
            </a:xfrm>
            <a:solidFill>
              <a:schemeClr val="dk1"/>
            </a:solidFill>
          </p:grpSpPr>
          <p:pic>
            <p:nvPicPr>
              <p:cNvPr id="9" name="图片 8" descr="25 (2)"/>
              <p:cNvPicPr>
                <a:picLocks noChangeAspect="1"/>
              </p:cNvPicPr>
              <p:nvPr/>
            </p:nvPicPr>
            <p:blipFill>
              <a:blip r:embed="rId2"/>
              <a:stretch>
                <a:fillRect/>
              </a:stretch>
            </p:blipFill>
            <p:spPr>
              <a:xfrm>
                <a:off x="995" y="2018"/>
                <a:ext cx="1702" cy="1701"/>
              </a:xfrm>
              <a:prstGeom prst="rect">
                <a:avLst/>
              </a:prstGeom>
              <a:grpFill/>
              <a:ln w="9525">
                <a:noFill/>
              </a:ln>
            </p:spPr>
          </p:pic>
          <p:sp>
            <p:nvSpPr>
              <p:cNvPr id="11" name="文本框 10"/>
              <p:cNvSpPr txBox="1"/>
              <p:nvPr/>
            </p:nvSpPr>
            <p:spPr>
              <a:xfrm>
                <a:off x="2410" y="2579"/>
                <a:ext cx="6216" cy="580"/>
              </a:xfrm>
              <a:prstGeom prst="rect">
                <a:avLst/>
              </a:prstGeom>
              <a:grpFill/>
            </p:spPr>
            <p:txBody>
              <a:bodyPr wrap="square" rtlCol="0" anchor="t">
                <a:spAutoFit/>
              </a:bodyPr>
              <a:p>
                <a:r>
                  <a:rPr lang="en-US" altLang="zh-CN" b="1">
                    <a:solidFill>
                      <a:schemeClr val="bg1"/>
                    </a:solidFill>
                    <a:latin typeface="微软雅黑" panose="020B0503020204020204" pitchFamily="34" charset="-122"/>
                    <a:ea typeface="微软雅黑" panose="020B0503020204020204" pitchFamily="34" charset="-122"/>
                    <a:sym typeface="+mn-ea"/>
                  </a:rPr>
                  <a:t>Deflationism's possible defence</a:t>
                </a:r>
                <a:endParaRPr lang="en-US" altLang="zh-CN" b="1">
                  <a:solidFill>
                    <a:schemeClr val="bg1"/>
                  </a:solidFill>
                  <a:latin typeface="微软雅黑" panose="020B0503020204020204" pitchFamily="34" charset="-122"/>
                  <a:ea typeface="微软雅黑" panose="020B0503020204020204" pitchFamily="34" charset="-122"/>
                  <a:sym typeface="+mn-ea"/>
                </a:endParaRPr>
              </a:p>
            </p:txBody>
          </p:sp>
        </p:grpSp>
        <p:sp>
          <p:nvSpPr>
            <p:cNvPr id="17" name="等腰三角形 16"/>
            <p:cNvSpPr/>
            <p:nvPr/>
          </p:nvSpPr>
          <p:spPr>
            <a:xfrm rot="10800000">
              <a:off x="6200" y="3205"/>
              <a:ext cx="401" cy="4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梯形 18"/>
            <p:cNvSpPr/>
            <p:nvPr/>
          </p:nvSpPr>
          <p:spPr>
            <a:xfrm rot="10800000">
              <a:off x="6601" y="3204"/>
              <a:ext cx="1738" cy="425"/>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0" name="文本框 99"/>
          <p:cNvSpPr txBox="1"/>
          <p:nvPr/>
        </p:nvSpPr>
        <p:spPr>
          <a:xfrm>
            <a:off x="1281430" y="2689860"/>
            <a:ext cx="10259060" cy="2245360"/>
          </a:xfrm>
          <a:prstGeom prst="rect">
            <a:avLst/>
          </a:prstGeom>
          <a:noFill/>
          <a:ln w="9525">
            <a:noFill/>
          </a:ln>
        </p:spPr>
        <p:txBody>
          <a:bodyPr wrap="square">
            <a:spAutoFit/>
          </a:bodyPr>
          <a:p>
            <a:pPr marL="0" indent="149860"/>
            <a:r>
              <a:rPr lang="en-US" altLang="zh-CN" sz="2000" b="1">
                <a:latin typeface="微软雅黑" panose="020B0503020204020204" pitchFamily="34" charset="-122"/>
                <a:ea typeface="微软雅黑" panose="020B0503020204020204" pitchFamily="34" charset="-122"/>
                <a:cs typeface="Times" charset="0"/>
              </a:rPr>
              <a:t>Equivalence Schema- is that "true" is so used as to</a:t>
            </a:r>
            <a:r>
              <a:rPr lang="en-US" altLang="zh-CN" sz="2000" b="1">
                <a:solidFill>
                  <a:schemeClr val="accent2">
                    <a:lumMod val="75000"/>
                  </a:schemeClr>
                </a:solidFill>
                <a:latin typeface="SentyBrush" panose="03000600000000000000" charset="0"/>
                <a:ea typeface="微软雅黑" panose="020B0503020204020204" pitchFamily="34" charset="-122"/>
                <a:cs typeface="Times" charset="0"/>
              </a:rPr>
              <a:t> </a:t>
            </a:r>
            <a:r>
              <a:rPr lang="en-US" altLang="zh-CN" sz="2000" b="1">
                <a:solidFill>
                  <a:schemeClr val="accent2">
                    <a:lumMod val="75000"/>
                  </a:schemeClr>
                </a:solidFill>
                <a:effectLst/>
                <a:latin typeface="SentyBrush" panose="03000600000000000000" charset="0"/>
                <a:ea typeface="微软雅黑" panose="020B0503020204020204" pitchFamily="34" charset="-122"/>
                <a:cs typeface="Times" charset="0"/>
              </a:rPr>
              <a:t>call </a:t>
            </a:r>
            <a:r>
              <a:rPr lang="en-US" altLang="zh-CN" sz="2000" b="1">
                <a:solidFill>
                  <a:schemeClr val="accent2">
                    <a:lumMod val="75000"/>
                  </a:schemeClr>
                </a:solidFill>
                <a:effectLst/>
                <a:latin typeface="SentyBrush" panose="03000600000000000000" charset="0"/>
                <a:ea typeface="微软雅黑" panose="020B0503020204020204" pitchFamily="34" charset="-122"/>
                <a:cs typeface="Helvetica" charset="0"/>
              </a:rPr>
              <a:t>for</a:t>
            </a:r>
            <a:r>
              <a:rPr lang="en-US" altLang="zh-CN" sz="2000" b="1">
                <a:solidFill>
                  <a:schemeClr val="accent2">
                    <a:lumMod val="75000"/>
                  </a:schemeClr>
                </a:solidFill>
                <a:effectLst>
                  <a:outerShdw blurRad="38100" dist="38100" dir="2700000" algn="tl">
                    <a:srgbClr val="000000">
                      <a:alpha val="43137"/>
                    </a:srgbClr>
                  </a:outerShdw>
                </a:effectLst>
                <a:latin typeface="SentyBrush" panose="03000600000000000000" charset="0"/>
                <a:ea typeface="微软雅黑" panose="020B0503020204020204" pitchFamily="34" charset="-122"/>
                <a:cs typeface="Helvetica" charset="0"/>
              </a:rPr>
              <a:t> </a:t>
            </a:r>
            <a:r>
              <a:rPr lang="en-US" altLang="zh-CN" sz="2000" b="1" i="1">
                <a:latin typeface="微软雅黑" panose="020B0503020204020204" pitchFamily="34" charset="-122"/>
                <a:ea typeface="微软雅黑" panose="020B0503020204020204" pitchFamily="34" charset="-122"/>
                <a:cs typeface="Helvetica" charset="0"/>
              </a:rPr>
              <a:t>-</a:t>
            </a:r>
            <a:r>
              <a:rPr lang="en-US" altLang="zh-CN" sz="2000" b="1">
                <a:latin typeface="微软雅黑" panose="020B0503020204020204" pitchFamily="34" charset="-122"/>
                <a:ea typeface="微软雅黑" panose="020B0503020204020204" pitchFamily="34" charset="-122"/>
                <a:cs typeface="Times" charset="0"/>
              </a:rPr>
              <a:t> express - a norm over the acceptance of propositions which is distinct from warrant. </a:t>
            </a:r>
            <a:r>
              <a:rPr lang="en-US" altLang="zh-CN" sz="2000" b="1" u="sng">
                <a:latin typeface="微软雅黑" panose="020B0503020204020204" pitchFamily="34" charset="-122"/>
                <a:ea typeface="微软雅黑" panose="020B0503020204020204" pitchFamily="34" charset="-122"/>
                <a:cs typeface="Times" charset="0"/>
              </a:rPr>
              <a:t>It's quite another matter </a:t>
            </a:r>
            <a:r>
              <a:rPr lang="en-US" altLang="zh-CN" sz="2000" b="1">
                <a:latin typeface="微软雅黑" panose="020B0503020204020204" pitchFamily="34" charset="-122"/>
                <a:ea typeface="微软雅黑" panose="020B0503020204020204" pitchFamily="34" charset="-122"/>
                <a:cs typeface="Times" charset="0"/>
              </a:rPr>
              <a:t>whether there </a:t>
            </a:r>
            <a:r>
              <a:rPr lang="en-US" altLang="zh-CN" sz="2000" b="1">
                <a:solidFill>
                  <a:schemeClr val="accent2">
                    <a:lumMod val="75000"/>
                  </a:schemeClr>
                </a:solidFill>
                <a:latin typeface="SentyBrush" panose="03000600000000000000" charset="0"/>
                <a:ea typeface="微软雅黑" panose="020B0503020204020204" pitchFamily="34" charset="-122"/>
                <a:cs typeface="Times" charset="0"/>
              </a:rPr>
              <a:t>really</a:t>
            </a:r>
            <a:r>
              <a:rPr lang="en-US" altLang="zh-CN" sz="2000" b="1">
                <a:solidFill>
                  <a:schemeClr val="accent2">
                    <a:lumMod val="75000"/>
                  </a:schemeClr>
                </a:solidFill>
                <a:latin typeface="微软雅黑" panose="020B0503020204020204" pitchFamily="34" charset="-122"/>
                <a:ea typeface="微软雅黑" panose="020B0503020204020204" pitchFamily="34" charset="-122"/>
                <a:cs typeface="Times" charset="0"/>
              </a:rPr>
              <a:t> </a:t>
            </a:r>
            <a:r>
              <a:rPr lang="en-US" altLang="zh-CN" sz="2000" b="1">
                <a:latin typeface="微软雅黑" panose="020B0503020204020204" pitchFamily="34" charset="-122"/>
                <a:ea typeface="微软雅黑" panose="020B0503020204020204" pitchFamily="34" charset="-122"/>
                <a:cs typeface="Times" charset="0"/>
              </a:rPr>
              <a:t>is such a norm -whether there really is such a way for a proposition to be in, or out, of good standing. It's one thing for an expression to be used in the making of a certain distinctive kind of normative claim; quite another matter for there to be such a thing as a bearer's really qualifying for a judgment of that kind.</a:t>
            </a:r>
            <a:endParaRPr lang="en-US" altLang="zh-CN" sz="2000" b="1">
              <a:latin typeface="微软雅黑" panose="020B0503020204020204" pitchFamily="34" charset="-122"/>
              <a:ea typeface="微软雅黑" panose="020B0503020204020204" pitchFamily="34" charset="-122"/>
              <a:cs typeface="Times"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49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492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 name="그룹 9"/>
          <p:cNvGrpSpPr/>
          <p:nvPr/>
        </p:nvGrpSpPr>
        <p:grpSpPr>
          <a:xfrm>
            <a:off x="631826" y="258763"/>
            <a:ext cx="746125" cy="909637"/>
            <a:chOff x="2523173" y="4047333"/>
            <a:chExt cx="746125" cy="909637"/>
          </a:xfrm>
          <a:solidFill>
            <a:schemeClr val="accent2"/>
          </a:solidFill>
        </p:grpSpPr>
        <p:sp>
          <p:nvSpPr>
            <p:cNvPr id="12"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2</a:t>
              </a:r>
              <a:endParaRPr lang="en-US" altLang="zh-CN" sz="2400" b="1" dirty="0">
                <a:solidFill>
                  <a:srgbClr val="FFFFFF"/>
                </a:solidFill>
                <a:effectLst>
                  <a:outerShdw blurRad="38100" dist="38100" dir="2700000" algn="tl">
                    <a:srgbClr val="000000">
                      <a:alpha val="43137"/>
                    </a:srgbClr>
                  </a:outerShdw>
                </a:effectLst>
              </a:endParaRPr>
            </a:p>
          </p:txBody>
        </p:sp>
        <p:sp>
          <p:nvSpPr>
            <p:cNvPr id="15"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pic>
        <p:nvPicPr>
          <p:cNvPr id="13" name="그림 12" descr="veve.png"/>
          <p:cNvPicPr>
            <a:picLocks noChangeAspect="1"/>
          </p:cNvPicPr>
          <p:nvPr/>
        </p:nvPicPr>
        <p:blipFill>
          <a:blip r:embed="rId1" cstate="print"/>
          <a:srcRect/>
          <a:stretch>
            <a:fillRect/>
          </a:stretch>
        </p:blipFill>
        <p:spPr bwMode="auto">
          <a:xfrm rot="21203684">
            <a:off x="969802" y="2727070"/>
            <a:ext cx="518629" cy="758735"/>
          </a:xfrm>
          <a:prstGeom prst="rect">
            <a:avLst/>
          </a:prstGeom>
          <a:noFill/>
          <a:ln w="9525">
            <a:noFill/>
            <a:miter lim="800000"/>
            <a:headEnd/>
            <a:tailEnd/>
          </a:ln>
        </p:spPr>
      </p:pic>
      <p:sp>
        <p:nvSpPr>
          <p:cNvPr id="8" name="文本框 7"/>
          <p:cNvSpPr txBox="1"/>
          <p:nvPr/>
        </p:nvSpPr>
        <p:spPr>
          <a:xfrm>
            <a:off x="1281430" y="422275"/>
            <a:ext cx="5005705" cy="583565"/>
          </a:xfrm>
          <a:prstGeom prst="rect">
            <a:avLst/>
          </a:prstGeom>
          <a:noFill/>
        </p:spPr>
        <p:txBody>
          <a:bodyPr wrap="none" rtlCol="0" anchor="t">
            <a:spAutoFit/>
          </a:bodyPr>
          <a:p>
            <a:pPr algn="l" eaLnBrk="1" fontAlgn="auto" hangingPunct="1">
              <a:spcBef>
                <a:spcPts val="0"/>
              </a:spcBef>
              <a:spcAft>
                <a:spcPts val="0"/>
              </a:spcAft>
              <a:defRPr/>
            </a:pPr>
            <a:r>
              <a:rPr lang="en-US" altLang="zh-CN" sz="3200" b="1" kern="0" spc="100" dirty="0">
                <a:solidFill>
                  <a:schemeClr val="accent1"/>
                </a:solidFill>
                <a:latin typeface="微软雅黑" panose="020B0503020204020204" pitchFamily="34" charset="-122"/>
                <a:ea typeface="微软雅黑" panose="020B0503020204020204" pitchFamily="34" charset="-122"/>
                <a:sym typeface="+mn-ea"/>
              </a:rPr>
              <a:t>Truth theory reviewed</a:t>
            </a:r>
            <a:endParaRPr lang="zh-CN" altLang="en-US"/>
          </a:p>
        </p:txBody>
      </p:sp>
      <p:sp>
        <p:nvSpPr>
          <p:cNvPr id="18" name="文本框 17"/>
          <p:cNvSpPr txBox="1"/>
          <p:nvPr/>
        </p:nvSpPr>
        <p:spPr>
          <a:xfrm>
            <a:off x="7084695" y="483870"/>
            <a:ext cx="4993005" cy="460375"/>
          </a:xfrm>
          <a:prstGeom prst="rect">
            <a:avLst/>
          </a:prstGeom>
          <a:noFill/>
        </p:spPr>
        <p:txBody>
          <a:bodyPr wrap="square" rtlCol="0">
            <a:spAutoFit/>
          </a:bodyPr>
          <a:p>
            <a:r>
              <a:rPr lang="en-US" altLang="zh-CN" sz="2400"/>
              <a:t>2.2 OBJECTIONS AND DEFENCE</a:t>
            </a:r>
            <a:endParaRPr lang="en-US" altLang="zh-CN" sz="2400"/>
          </a:p>
        </p:txBody>
      </p:sp>
      <p:grpSp>
        <p:nvGrpSpPr>
          <p:cNvPr id="20" name="组合 19"/>
          <p:cNvGrpSpPr/>
          <p:nvPr/>
        </p:nvGrpSpPr>
        <p:grpSpPr>
          <a:xfrm>
            <a:off x="449580" y="1310640"/>
            <a:ext cx="4845685" cy="1080135"/>
            <a:chOff x="708" y="2064"/>
            <a:chExt cx="7631" cy="1701"/>
          </a:xfrm>
        </p:grpSpPr>
        <p:grpSp>
          <p:nvGrpSpPr>
            <p:cNvPr id="16" name="组合 15"/>
            <p:cNvGrpSpPr/>
            <p:nvPr/>
          </p:nvGrpSpPr>
          <p:grpSpPr>
            <a:xfrm>
              <a:off x="708" y="2064"/>
              <a:ext cx="7631" cy="1701"/>
              <a:chOff x="995" y="2018"/>
              <a:chExt cx="7631" cy="1701"/>
            </a:xfrm>
            <a:solidFill>
              <a:schemeClr val="dk1"/>
            </a:solidFill>
          </p:grpSpPr>
          <p:pic>
            <p:nvPicPr>
              <p:cNvPr id="9" name="图片 8" descr="25 (2)"/>
              <p:cNvPicPr>
                <a:picLocks noChangeAspect="1"/>
              </p:cNvPicPr>
              <p:nvPr/>
            </p:nvPicPr>
            <p:blipFill>
              <a:blip r:embed="rId2"/>
              <a:stretch>
                <a:fillRect/>
              </a:stretch>
            </p:blipFill>
            <p:spPr>
              <a:xfrm>
                <a:off x="995" y="2018"/>
                <a:ext cx="1702" cy="1701"/>
              </a:xfrm>
              <a:prstGeom prst="rect">
                <a:avLst/>
              </a:prstGeom>
              <a:grpFill/>
              <a:ln w="9525">
                <a:noFill/>
              </a:ln>
            </p:spPr>
          </p:pic>
          <p:sp>
            <p:nvSpPr>
              <p:cNvPr id="11" name="文本框 10"/>
              <p:cNvSpPr txBox="1"/>
              <p:nvPr/>
            </p:nvSpPr>
            <p:spPr>
              <a:xfrm>
                <a:off x="2410" y="2579"/>
                <a:ext cx="6216" cy="580"/>
              </a:xfrm>
              <a:prstGeom prst="rect">
                <a:avLst/>
              </a:prstGeom>
              <a:grpFill/>
            </p:spPr>
            <p:txBody>
              <a:bodyPr wrap="square" rtlCol="0" anchor="t">
                <a:spAutoFit/>
              </a:bodyPr>
              <a:p>
                <a:r>
                  <a:rPr lang="en-US" altLang="zh-CN" b="1">
                    <a:solidFill>
                      <a:schemeClr val="bg1"/>
                    </a:solidFill>
                    <a:latin typeface="微软雅黑" panose="020B0503020204020204" pitchFamily="34" charset="-122"/>
                    <a:ea typeface="微软雅黑" panose="020B0503020204020204" pitchFamily="34" charset="-122"/>
                    <a:sym typeface="+mn-ea"/>
                  </a:rPr>
                  <a:t>        Anti-defence</a:t>
                </a:r>
                <a:endParaRPr lang="en-US" altLang="zh-CN" b="1">
                  <a:solidFill>
                    <a:schemeClr val="bg1"/>
                  </a:solidFill>
                  <a:latin typeface="微软雅黑" panose="020B0503020204020204" pitchFamily="34" charset="-122"/>
                  <a:ea typeface="微软雅黑" panose="020B0503020204020204" pitchFamily="34" charset="-122"/>
                  <a:sym typeface="+mn-ea"/>
                </a:endParaRPr>
              </a:p>
            </p:txBody>
          </p:sp>
        </p:grpSp>
        <p:sp>
          <p:nvSpPr>
            <p:cNvPr id="17" name="等腰三角形 16"/>
            <p:cNvSpPr/>
            <p:nvPr/>
          </p:nvSpPr>
          <p:spPr>
            <a:xfrm rot="10800000">
              <a:off x="6200" y="3205"/>
              <a:ext cx="401" cy="4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梯形 18"/>
            <p:cNvSpPr/>
            <p:nvPr/>
          </p:nvSpPr>
          <p:spPr>
            <a:xfrm rot="10800000">
              <a:off x="6601" y="3204"/>
              <a:ext cx="1738" cy="425"/>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 name="文本框 1"/>
          <p:cNvSpPr txBox="1"/>
          <p:nvPr/>
        </p:nvSpPr>
        <p:spPr>
          <a:xfrm>
            <a:off x="1530350" y="2700020"/>
            <a:ext cx="9888220" cy="2584450"/>
          </a:xfrm>
          <a:prstGeom prst="rect">
            <a:avLst/>
          </a:prstGeom>
          <a:noFill/>
          <a:ln w="9525">
            <a:noFill/>
          </a:ln>
        </p:spPr>
        <p:txBody>
          <a:bodyPr wrap="square">
            <a:spAutoFit/>
          </a:bodyPr>
          <a:p>
            <a:pPr marL="0" indent="0"/>
            <a:r>
              <a:rPr lang="en-US" altLang="zh-CN" sz="1800" b="0">
                <a:latin typeface="Arial Black" panose="020B0A04020102020204" pitchFamily="34" charset="0"/>
                <a:ea typeface="微软雅黑" panose="020B0503020204020204" pitchFamily="34" charset="-122"/>
                <a:cs typeface="Helvetica" charset="0"/>
              </a:rPr>
              <a:t>It </a:t>
            </a:r>
            <a:r>
              <a:rPr lang="en-US" altLang="zh-CN" sz="1800" b="0">
                <a:latin typeface="Arial Black" panose="020B0A04020102020204" pitchFamily="34" charset="0"/>
                <a:ea typeface="微软雅黑" panose="020B0503020204020204" pitchFamily="34" charset="-122"/>
                <a:cs typeface="Times" charset="0"/>
              </a:rPr>
              <a:t>is easily seen that deflationism cannot avail itself of any counterpart of this first line of defence. For the deflationist must surely be quite content to allow that all manner of statements </a:t>
            </a:r>
            <a:r>
              <a:rPr lang="en-US" altLang="zh-CN" sz="1800" b="0">
                <a:solidFill>
                  <a:schemeClr val="accent2">
                    <a:lumMod val="75000"/>
                  </a:schemeClr>
                </a:solidFill>
                <a:latin typeface="Arial Black" panose="020B0A04020102020204" pitchFamily="34" charset="0"/>
                <a:ea typeface="微软雅黑" panose="020B0503020204020204" pitchFamily="34" charset="-122"/>
                <a:cs typeface="Times" charset="0"/>
              </a:rPr>
              <a:t>really are true</a:t>
            </a:r>
            <a:r>
              <a:rPr lang="en-US" altLang="zh-CN" sz="1800" b="0" i="1">
                <a:latin typeface="Arial Black" panose="020B0A04020102020204" pitchFamily="34" charset="0"/>
                <a:ea typeface="微软雅黑" panose="020B0503020204020204" pitchFamily="34" charset="-122"/>
                <a:cs typeface="Times" charset="0"/>
              </a:rPr>
              <a:t>-</a:t>
            </a:r>
            <a:r>
              <a:rPr lang="en-US" altLang="zh-CN" sz="1800" b="0">
                <a:latin typeface="Arial Black" panose="020B0A04020102020204" pitchFamily="34" charset="0"/>
                <a:ea typeface="微软雅黑" panose="020B0503020204020204" pitchFamily="34" charset="-122"/>
                <a:cs typeface="Times" charset="0"/>
              </a:rPr>
              <a:t>when the right circumstances obtain: that grass is green, for instance, really is true just when grass is green; that snow is white really is true just when snow is white,and so on. For deflationism,</a:t>
            </a:r>
            <a:r>
              <a:rPr lang="en-US" altLang="zh-CN" sz="1800" b="0">
                <a:solidFill>
                  <a:schemeClr val="accent2">
                    <a:lumMod val="75000"/>
                  </a:schemeClr>
                </a:solidFill>
                <a:latin typeface="Arial Black" panose="020B0A04020102020204" pitchFamily="34" charset="0"/>
                <a:ea typeface="微软雅黑" panose="020B0503020204020204" pitchFamily="34" charset="-122"/>
                <a:cs typeface="Times" charset="0"/>
              </a:rPr>
              <a:t> there has to be, for each proposition- or at least for those of an objective subject matter- </a:t>
            </a:r>
            <a:r>
              <a:rPr lang="en-US" altLang="zh-CN" sz="1800" b="0" i="1">
                <a:solidFill>
                  <a:schemeClr val="accent2">
                    <a:lumMod val="75000"/>
                  </a:schemeClr>
                </a:solidFill>
                <a:latin typeface="Arial Black" panose="020B0A04020102020204" pitchFamily="34" charset="0"/>
                <a:ea typeface="微软雅黑" panose="020B0503020204020204" pitchFamily="34" charset="-122"/>
                <a:cs typeface="Times" charset="0"/>
              </a:rPr>
              <a:t>an objective condition</a:t>
            </a:r>
            <a:r>
              <a:rPr lang="en-US" altLang="zh-CN" sz="1800" b="0">
                <a:latin typeface="Arial Black" panose="020B0A04020102020204" pitchFamily="34" charset="0"/>
                <a:ea typeface="微软雅黑" panose="020B0503020204020204" pitchFamily="34" charset="-122"/>
                <a:cs typeface="Times" charset="0"/>
              </a:rPr>
              <a:t>.,  For equivalence Schema.It is not merely that our concept of truth calls for such a norm; </a:t>
            </a:r>
            <a:r>
              <a:rPr lang="en-US" altLang="zh-CN" sz="1800" b="0">
                <a:solidFill>
                  <a:schemeClr val="accent2">
                    <a:lumMod val="75000"/>
                  </a:schemeClr>
                </a:solidFill>
                <a:latin typeface="Arial Black" panose="020B0A04020102020204" pitchFamily="34" charset="0"/>
                <a:ea typeface="微软雅黑" panose="020B0503020204020204" pitchFamily="34" charset="-122"/>
                <a:cs typeface="Times" charset="0"/>
              </a:rPr>
              <a:t>the call is answered.</a:t>
            </a:r>
            <a:endParaRPr lang="en-US" altLang="zh-CN" sz="1800" b="0">
              <a:solidFill>
                <a:schemeClr val="accent2">
                  <a:lumMod val="75000"/>
                </a:schemeClr>
              </a:solidFill>
              <a:latin typeface="Arial Black" panose="020B0A04020102020204" pitchFamily="34" charset="0"/>
              <a:ea typeface="微软雅黑" panose="020B0503020204020204" pitchFamily="34" charset="-122"/>
              <a:cs typeface="Times"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49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492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 name="그룹 9"/>
          <p:cNvGrpSpPr/>
          <p:nvPr/>
        </p:nvGrpSpPr>
        <p:grpSpPr>
          <a:xfrm>
            <a:off x="631826" y="258763"/>
            <a:ext cx="746125" cy="909637"/>
            <a:chOff x="2523173" y="4047333"/>
            <a:chExt cx="746125" cy="909637"/>
          </a:xfrm>
          <a:solidFill>
            <a:schemeClr val="accent2"/>
          </a:solidFill>
        </p:grpSpPr>
        <p:sp>
          <p:nvSpPr>
            <p:cNvPr id="12"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2</a:t>
              </a:r>
              <a:endParaRPr lang="en-US" altLang="zh-CN" sz="2400" b="1" dirty="0">
                <a:solidFill>
                  <a:srgbClr val="FFFFFF"/>
                </a:solidFill>
                <a:effectLst>
                  <a:outerShdw blurRad="38100" dist="38100" dir="2700000" algn="tl">
                    <a:srgbClr val="000000">
                      <a:alpha val="43137"/>
                    </a:srgbClr>
                  </a:outerShdw>
                </a:effectLst>
              </a:endParaRPr>
            </a:p>
          </p:txBody>
        </p:sp>
        <p:sp>
          <p:nvSpPr>
            <p:cNvPr id="15"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pic>
        <p:nvPicPr>
          <p:cNvPr id="13" name="그림 12" descr="veve.png"/>
          <p:cNvPicPr>
            <a:picLocks noChangeAspect="1"/>
          </p:cNvPicPr>
          <p:nvPr/>
        </p:nvPicPr>
        <p:blipFill>
          <a:blip r:embed="rId1" cstate="print"/>
          <a:srcRect/>
          <a:stretch>
            <a:fillRect/>
          </a:stretch>
        </p:blipFill>
        <p:spPr bwMode="auto">
          <a:xfrm rot="21203684">
            <a:off x="1125377" y="2417825"/>
            <a:ext cx="518629" cy="758735"/>
          </a:xfrm>
          <a:prstGeom prst="rect">
            <a:avLst/>
          </a:prstGeom>
          <a:noFill/>
          <a:ln w="9525">
            <a:noFill/>
            <a:miter lim="800000"/>
            <a:headEnd/>
            <a:tailEnd/>
          </a:ln>
        </p:spPr>
      </p:pic>
      <p:sp>
        <p:nvSpPr>
          <p:cNvPr id="8" name="文本框 7"/>
          <p:cNvSpPr txBox="1"/>
          <p:nvPr/>
        </p:nvSpPr>
        <p:spPr>
          <a:xfrm>
            <a:off x="1281430" y="422275"/>
            <a:ext cx="5005705" cy="583565"/>
          </a:xfrm>
          <a:prstGeom prst="rect">
            <a:avLst/>
          </a:prstGeom>
          <a:noFill/>
        </p:spPr>
        <p:txBody>
          <a:bodyPr wrap="none" rtlCol="0" anchor="t">
            <a:spAutoFit/>
          </a:bodyPr>
          <a:p>
            <a:pPr algn="l" eaLnBrk="1" fontAlgn="auto" hangingPunct="1">
              <a:spcBef>
                <a:spcPts val="0"/>
              </a:spcBef>
              <a:spcAft>
                <a:spcPts val="0"/>
              </a:spcAft>
              <a:defRPr/>
            </a:pPr>
            <a:r>
              <a:rPr lang="en-US" altLang="zh-CN" sz="3200" b="1" kern="0" spc="100" dirty="0">
                <a:solidFill>
                  <a:schemeClr val="accent1"/>
                </a:solidFill>
                <a:latin typeface="微软雅黑" panose="020B0503020204020204" pitchFamily="34" charset="-122"/>
                <a:ea typeface="微软雅黑" panose="020B0503020204020204" pitchFamily="34" charset="-122"/>
                <a:sym typeface="+mn-ea"/>
              </a:rPr>
              <a:t>Truth theory reviewed</a:t>
            </a:r>
            <a:endParaRPr lang="zh-CN" altLang="en-US"/>
          </a:p>
        </p:txBody>
      </p:sp>
      <p:sp>
        <p:nvSpPr>
          <p:cNvPr id="18" name="文本框 17"/>
          <p:cNvSpPr txBox="1"/>
          <p:nvPr/>
        </p:nvSpPr>
        <p:spPr>
          <a:xfrm>
            <a:off x="7084695" y="483870"/>
            <a:ext cx="4993005" cy="460375"/>
          </a:xfrm>
          <a:prstGeom prst="rect">
            <a:avLst/>
          </a:prstGeom>
          <a:noFill/>
        </p:spPr>
        <p:txBody>
          <a:bodyPr wrap="square" rtlCol="0">
            <a:spAutoFit/>
          </a:bodyPr>
          <a:p>
            <a:r>
              <a:rPr lang="en-US" altLang="zh-CN" sz="2400"/>
              <a:t>2.2 OBJECTIONS AND DEFENCE</a:t>
            </a:r>
            <a:endParaRPr lang="en-US" altLang="zh-CN" sz="2400"/>
          </a:p>
        </p:txBody>
      </p:sp>
      <p:grpSp>
        <p:nvGrpSpPr>
          <p:cNvPr id="20" name="组合 19"/>
          <p:cNvGrpSpPr/>
          <p:nvPr/>
        </p:nvGrpSpPr>
        <p:grpSpPr>
          <a:xfrm>
            <a:off x="449580" y="1310640"/>
            <a:ext cx="4845685" cy="1079500"/>
            <a:chOff x="708" y="2064"/>
            <a:chExt cx="7631" cy="1700"/>
          </a:xfrm>
        </p:grpSpPr>
        <p:grpSp>
          <p:nvGrpSpPr>
            <p:cNvPr id="16" name="组合 15"/>
            <p:cNvGrpSpPr/>
            <p:nvPr/>
          </p:nvGrpSpPr>
          <p:grpSpPr>
            <a:xfrm>
              <a:off x="708" y="2064"/>
              <a:ext cx="7631" cy="1700"/>
              <a:chOff x="995" y="2018"/>
              <a:chExt cx="7631" cy="1700"/>
            </a:xfrm>
            <a:solidFill>
              <a:schemeClr val="dk1"/>
            </a:solidFill>
          </p:grpSpPr>
          <p:pic>
            <p:nvPicPr>
              <p:cNvPr id="9" name="图片 8" descr="25 (2)"/>
              <p:cNvPicPr>
                <a:picLocks noChangeAspect="1"/>
              </p:cNvPicPr>
              <p:nvPr/>
            </p:nvPicPr>
            <p:blipFill>
              <a:blip r:embed="rId2"/>
              <a:stretch>
                <a:fillRect/>
              </a:stretch>
            </p:blipFill>
            <p:spPr>
              <a:xfrm>
                <a:off x="995" y="2018"/>
                <a:ext cx="1702" cy="1701"/>
              </a:xfrm>
              <a:prstGeom prst="rect">
                <a:avLst/>
              </a:prstGeom>
              <a:grpFill/>
              <a:ln w="9525">
                <a:noFill/>
              </a:ln>
            </p:spPr>
          </p:pic>
          <p:sp>
            <p:nvSpPr>
              <p:cNvPr id="11" name="文本框 10"/>
              <p:cNvSpPr txBox="1"/>
              <p:nvPr/>
            </p:nvSpPr>
            <p:spPr>
              <a:xfrm>
                <a:off x="2410" y="2579"/>
                <a:ext cx="6216" cy="580"/>
              </a:xfrm>
              <a:prstGeom prst="rect">
                <a:avLst/>
              </a:prstGeom>
              <a:grpFill/>
            </p:spPr>
            <p:txBody>
              <a:bodyPr wrap="square" rtlCol="0" anchor="t">
                <a:spAutoFit/>
              </a:bodyPr>
              <a:p>
                <a:r>
                  <a:rPr lang="en-US" altLang="zh-CN" b="1">
                    <a:solidFill>
                      <a:schemeClr val="bg1"/>
                    </a:solidFill>
                    <a:latin typeface="微软雅黑" panose="020B0503020204020204" pitchFamily="34" charset="-122"/>
                    <a:ea typeface="微软雅黑" panose="020B0503020204020204" pitchFamily="34" charset="-122"/>
                    <a:sym typeface="+mn-ea"/>
                  </a:rPr>
                  <a:t>Deflationism's possible defence</a:t>
                </a:r>
                <a:endParaRPr lang="en-US" altLang="zh-CN" b="1">
                  <a:solidFill>
                    <a:schemeClr val="bg1"/>
                  </a:solidFill>
                  <a:latin typeface="微软雅黑" panose="020B0503020204020204" pitchFamily="34" charset="-122"/>
                  <a:ea typeface="微软雅黑" panose="020B0503020204020204" pitchFamily="34" charset="-122"/>
                  <a:sym typeface="+mn-ea"/>
                </a:endParaRPr>
              </a:p>
            </p:txBody>
          </p:sp>
        </p:grpSp>
        <p:sp>
          <p:nvSpPr>
            <p:cNvPr id="17" name="等腰三角形 16"/>
            <p:cNvSpPr/>
            <p:nvPr/>
          </p:nvSpPr>
          <p:spPr>
            <a:xfrm rot="10800000">
              <a:off x="6200" y="3205"/>
              <a:ext cx="401" cy="4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梯形 18"/>
            <p:cNvSpPr/>
            <p:nvPr/>
          </p:nvSpPr>
          <p:spPr>
            <a:xfrm rot="10800000">
              <a:off x="6601" y="3204"/>
              <a:ext cx="1738" cy="425"/>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 name="文本框 2"/>
          <p:cNvSpPr txBox="1"/>
          <p:nvPr/>
        </p:nvSpPr>
        <p:spPr>
          <a:xfrm>
            <a:off x="1777365" y="2607945"/>
            <a:ext cx="9603105" cy="2245360"/>
          </a:xfrm>
          <a:prstGeom prst="rect">
            <a:avLst/>
          </a:prstGeom>
          <a:noFill/>
        </p:spPr>
        <p:txBody>
          <a:bodyPr wrap="square" rtlCol="0">
            <a:spAutoFit/>
          </a:bodyPr>
          <a:p>
            <a:r>
              <a:rPr lang="en-US" altLang="zh-CN" sz="2000" b="1">
                <a:latin typeface="微软雅黑" panose="020B0503020204020204" pitchFamily="34" charset="-122"/>
                <a:ea typeface="微软雅黑" panose="020B0503020204020204" pitchFamily="34" charset="-122"/>
              </a:rPr>
              <a:t>Truth is</a:t>
            </a:r>
            <a:r>
              <a:rPr lang="en-US" altLang="zh-CN" sz="2000" b="1">
                <a:solidFill>
                  <a:schemeClr val="accent2">
                    <a:lumMod val="75000"/>
                  </a:schemeClr>
                </a:solidFill>
                <a:latin typeface="微软雅黑" panose="020B0503020204020204" pitchFamily="34" charset="-122"/>
                <a:ea typeface="微软雅黑" panose="020B0503020204020204" pitchFamily="34" charset="-122"/>
              </a:rPr>
              <a:t> no single property</a:t>
            </a:r>
            <a:r>
              <a:rPr lang="en-US" altLang="zh-CN" sz="2000" b="1">
                <a:latin typeface="微软雅黑" panose="020B0503020204020204" pitchFamily="34" charset="-122"/>
                <a:ea typeface="微软雅黑" panose="020B0503020204020204" pitchFamily="34" charset="-122"/>
              </a:rPr>
              <a:t>.Many properties are such that their satisfaction conditiond vary as a fuction of the character of a potential bearer.In general, how x has to be in order to be F can depend in part on how things stand in other respects with x, and vary accordingly, a general condition which being F involves satisfying. </a:t>
            </a:r>
            <a:endParaRPr lang="en-US" altLang="zh-CN" sz="2000" b="1">
              <a:latin typeface="微软雅黑" panose="020B0503020204020204" pitchFamily="34" charset="-122"/>
              <a:ea typeface="微软雅黑" panose="020B0503020204020204" pitchFamily="34" charset="-122"/>
            </a:endParaRPr>
          </a:p>
          <a:p>
            <a:r>
              <a:rPr lang="en-US" altLang="zh-CN" sz="2000" b="1">
                <a:latin typeface="微软雅黑" panose="020B0503020204020204" pitchFamily="34" charset="-122"/>
                <a:ea typeface="微软雅黑" panose="020B0503020204020204" pitchFamily="34" charset="-122"/>
              </a:rPr>
              <a:t>(1)The property of having fuliilled one's educational potential.</a:t>
            </a:r>
            <a:endParaRPr lang="en-US" altLang="zh-CN" sz="2000" b="1">
              <a:latin typeface="微软雅黑" panose="020B0503020204020204" pitchFamily="34" charset="-122"/>
              <a:ea typeface="微软雅黑" panose="020B0503020204020204" pitchFamily="34" charset="-122"/>
            </a:endParaRPr>
          </a:p>
          <a:p>
            <a:r>
              <a:rPr lang="en-US" altLang="zh-CN" sz="2000" b="1">
                <a:latin typeface="微软雅黑" panose="020B0503020204020204" pitchFamily="34" charset="-122"/>
                <a:ea typeface="微软雅黑" panose="020B0503020204020204" pitchFamily="34" charset="-122"/>
              </a:rPr>
              <a:t>(2)The property of being twice as old as one's oldest child.</a:t>
            </a:r>
            <a:endParaRPr lang="en-US" altLang="zh-CN" sz="2000" b="1">
              <a:latin typeface="微软雅黑" panose="020B0503020204020204" pitchFamily="34" charset="-122"/>
              <a:ea typeface="微软雅黑" panose="020B0503020204020204" pitchFamily="34" charset="-122"/>
            </a:endParaRPr>
          </a:p>
        </p:txBody>
      </p:sp>
      <p:sp>
        <p:nvSpPr>
          <p:cNvPr id="100" name="文本框 99"/>
          <p:cNvSpPr txBox="1"/>
          <p:nvPr/>
        </p:nvSpPr>
        <p:spPr>
          <a:xfrm>
            <a:off x="1777365" y="5049520"/>
            <a:ext cx="9775190" cy="1322070"/>
          </a:xfrm>
          <a:prstGeom prst="rect">
            <a:avLst/>
          </a:prstGeom>
          <a:noFill/>
          <a:ln w="9525">
            <a:noFill/>
          </a:ln>
        </p:spPr>
        <p:txBody>
          <a:bodyPr wrap="square">
            <a:spAutoFit/>
          </a:bodyPr>
          <a:p>
            <a:pPr marL="0" indent="0"/>
            <a:r>
              <a:rPr lang="en-US" altLang="zh-CN" sz="2000" b="0" i="1">
                <a:latin typeface="Migraffiti" panose="00020600040101010101" charset="-122"/>
                <a:ea typeface="Migraffiti" panose="00020600040101010101" charset="-122"/>
                <a:cs typeface="Times" charset="0"/>
              </a:rPr>
              <a:t>“</a:t>
            </a:r>
            <a:r>
              <a:rPr lang="en-US" altLang="zh-CN" sz="2000" b="1" i="1">
                <a:latin typeface="Migraffiti" panose="00020600040101010101" charset="-122"/>
                <a:ea typeface="Migraffiti" panose="00020600040101010101" charset="-122"/>
                <a:cs typeface="Times" charset="0"/>
              </a:rPr>
              <a:t>this without any analysis or understanding of a common property of truth, the idea that there is such a thing is an illusion”</a:t>
            </a:r>
            <a:endParaRPr lang="en-US" altLang="zh-CN" sz="2000" b="1" i="1">
              <a:latin typeface="Migraffiti" panose="00020600040101010101" charset="-122"/>
              <a:ea typeface="Migraffiti" panose="00020600040101010101" charset="-122"/>
              <a:cs typeface="Times" charset="0"/>
            </a:endParaRPr>
          </a:p>
          <a:p>
            <a:pPr marL="0" indent="0"/>
            <a:r>
              <a:rPr lang="en-US" altLang="zh-CN" sz="2000" b="1" i="1">
                <a:latin typeface="Migraffiti" panose="00020600040101010101" charset="-122"/>
                <a:ea typeface="Migraffiti" panose="00020600040101010101" charset="-122"/>
                <a:cs typeface="Times" charset="0"/>
              </a:rPr>
              <a:t>                                                            -----------Blackburn,    </a:t>
            </a:r>
            <a:endParaRPr lang="en-US" altLang="zh-CN" sz="2000" b="1" i="1">
              <a:latin typeface="Migraffiti" panose="00020600040101010101" charset="-122"/>
              <a:ea typeface="Migraffiti" panose="00020600040101010101" charset="-122"/>
              <a:cs typeface="Times" charset="0"/>
            </a:endParaRPr>
          </a:p>
          <a:p>
            <a:pPr marL="0" indent="0"/>
            <a:r>
              <a:rPr lang="en-US" altLang="zh-CN" sz="2000" b="1" i="1">
                <a:latin typeface="Migraffiti" panose="00020600040101010101" charset="-122"/>
                <a:ea typeface="Migraffiti" panose="00020600040101010101" charset="-122"/>
                <a:cs typeface="Times" charset="0"/>
              </a:rPr>
              <a:t>              Spreading the Word (Oxford: Oxford University Press, 1984), 230-31.</a:t>
            </a:r>
            <a:endParaRPr lang="en-US" altLang="zh-CN" sz="2000" b="1" i="1">
              <a:latin typeface="Migraffiti" panose="00020600040101010101" charset="-122"/>
              <a:ea typeface="Migraffiti" panose="00020600040101010101" charset="-122"/>
              <a:cs typeface="Times"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49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492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 name="그룹 9"/>
          <p:cNvGrpSpPr/>
          <p:nvPr/>
        </p:nvGrpSpPr>
        <p:grpSpPr>
          <a:xfrm>
            <a:off x="631826" y="258763"/>
            <a:ext cx="746125" cy="909637"/>
            <a:chOff x="2523173" y="4047333"/>
            <a:chExt cx="746125" cy="909637"/>
          </a:xfrm>
          <a:solidFill>
            <a:schemeClr val="accent2"/>
          </a:solidFill>
        </p:grpSpPr>
        <p:sp>
          <p:nvSpPr>
            <p:cNvPr id="12"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2</a:t>
              </a:r>
              <a:endParaRPr lang="en-US" altLang="zh-CN" sz="2400" b="1" dirty="0">
                <a:solidFill>
                  <a:srgbClr val="FFFFFF"/>
                </a:solidFill>
                <a:effectLst>
                  <a:outerShdw blurRad="38100" dist="38100" dir="2700000" algn="tl">
                    <a:srgbClr val="000000">
                      <a:alpha val="43137"/>
                    </a:srgbClr>
                  </a:outerShdw>
                </a:effectLst>
              </a:endParaRPr>
            </a:p>
          </p:txBody>
        </p:sp>
        <p:sp>
          <p:nvSpPr>
            <p:cNvPr id="15"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pic>
        <p:nvPicPr>
          <p:cNvPr id="13" name="그림 12" descr="veve.png"/>
          <p:cNvPicPr>
            <a:picLocks noChangeAspect="1"/>
          </p:cNvPicPr>
          <p:nvPr/>
        </p:nvPicPr>
        <p:blipFill>
          <a:blip r:embed="rId1" cstate="print"/>
          <a:srcRect/>
          <a:stretch>
            <a:fillRect/>
          </a:stretch>
        </p:blipFill>
        <p:spPr bwMode="auto">
          <a:xfrm rot="21203684">
            <a:off x="1167922" y="2417825"/>
            <a:ext cx="518629" cy="758735"/>
          </a:xfrm>
          <a:prstGeom prst="rect">
            <a:avLst/>
          </a:prstGeom>
          <a:noFill/>
          <a:ln w="9525">
            <a:noFill/>
            <a:miter lim="800000"/>
            <a:headEnd/>
            <a:tailEnd/>
          </a:ln>
        </p:spPr>
      </p:pic>
      <p:sp>
        <p:nvSpPr>
          <p:cNvPr id="8" name="文本框 7"/>
          <p:cNvSpPr txBox="1"/>
          <p:nvPr/>
        </p:nvSpPr>
        <p:spPr>
          <a:xfrm>
            <a:off x="1281430" y="422275"/>
            <a:ext cx="5902325" cy="583565"/>
          </a:xfrm>
          <a:prstGeom prst="rect">
            <a:avLst/>
          </a:prstGeom>
          <a:noFill/>
        </p:spPr>
        <p:txBody>
          <a:bodyPr wrap="none" rtlCol="0" anchor="t">
            <a:spAutoFit/>
          </a:bodyPr>
          <a:p>
            <a:pPr eaLnBrk="1" fontAlgn="auto" hangingPunct="1">
              <a:spcBef>
                <a:spcPts val="0"/>
              </a:spcBef>
              <a:spcAft>
                <a:spcPts val="0"/>
              </a:spcAft>
              <a:defRPr/>
            </a:pPr>
            <a:r>
              <a:rPr lang="en-US" altLang="zh-CN" sz="3200" b="1" kern="0" spc="100" dirty="0">
                <a:solidFill>
                  <a:schemeClr val="accent1"/>
                </a:solidFill>
                <a:latin typeface="微软雅黑" panose="020B0503020204020204" pitchFamily="34" charset="-122"/>
                <a:ea typeface="微软雅黑" panose="020B0503020204020204" pitchFamily="34" charset="-122"/>
                <a:sym typeface="+mn-ea"/>
              </a:rPr>
              <a:t>Introduction of the article</a:t>
            </a:r>
            <a:r>
              <a:rPr lang="en-US" altLang="zh-CN" b="1" kern="0" spc="100" dirty="0">
                <a:latin typeface="微软雅黑" panose="020B0503020204020204" pitchFamily="34" charset="-122"/>
                <a:ea typeface="微软雅黑" panose="020B0503020204020204" pitchFamily="34" charset="-122"/>
                <a:sym typeface="+mn-ea"/>
              </a:rPr>
              <a:t> </a:t>
            </a:r>
            <a:endParaRPr lang="zh-CN" altLang="en-US"/>
          </a:p>
        </p:txBody>
      </p:sp>
      <p:sp>
        <p:nvSpPr>
          <p:cNvPr id="18" name="文本框 17"/>
          <p:cNvSpPr txBox="1"/>
          <p:nvPr/>
        </p:nvSpPr>
        <p:spPr>
          <a:xfrm>
            <a:off x="7084695" y="483870"/>
            <a:ext cx="4993005" cy="460375"/>
          </a:xfrm>
          <a:prstGeom prst="rect">
            <a:avLst/>
          </a:prstGeom>
          <a:noFill/>
        </p:spPr>
        <p:txBody>
          <a:bodyPr wrap="square" rtlCol="0">
            <a:spAutoFit/>
          </a:bodyPr>
          <a:p>
            <a:r>
              <a:rPr lang="en-US" altLang="zh-CN" sz="2400"/>
              <a:t>2.2 OBJECTIONS AND DEFENCE</a:t>
            </a:r>
            <a:endParaRPr lang="en-US" altLang="zh-CN" sz="2400"/>
          </a:p>
        </p:txBody>
      </p:sp>
      <p:grpSp>
        <p:nvGrpSpPr>
          <p:cNvPr id="20" name="组合 19"/>
          <p:cNvGrpSpPr/>
          <p:nvPr/>
        </p:nvGrpSpPr>
        <p:grpSpPr>
          <a:xfrm>
            <a:off x="449580" y="1310640"/>
            <a:ext cx="4845685" cy="1080135"/>
            <a:chOff x="708" y="2064"/>
            <a:chExt cx="7631" cy="1701"/>
          </a:xfrm>
        </p:grpSpPr>
        <p:grpSp>
          <p:nvGrpSpPr>
            <p:cNvPr id="16" name="组合 15"/>
            <p:cNvGrpSpPr/>
            <p:nvPr/>
          </p:nvGrpSpPr>
          <p:grpSpPr>
            <a:xfrm>
              <a:off x="708" y="2064"/>
              <a:ext cx="7631" cy="1701"/>
              <a:chOff x="995" y="2018"/>
              <a:chExt cx="7631" cy="1701"/>
            </a:xfrm>
            <a:solidFill>
              <a:schemeClr val="dk1"/>
            </a:solidFill>
          </p:grpSpPr>
          <p:pic>
            <p:nvPicPr>
              <p:cNvPr id="9" name="图片 8" descr="25 (2)"/>
              <p:cNvPicPr>
                <a:picLocks noChangeAspect="1"/>
              </p:cNvPicPr>
              <p:nvPr/>
            </p:nvPicPr>
            <p:blipFill>
              <a:blip r:embed="rId2"/>
              <a:stretch>
                <a:fillRect/>
              </a:stretch>
            </p:blipFill>
            <p:spPr>
              <a:xfrm>
                <a:off x="995" y="2018"/>
                <a:ext cx="1702" cy="1701"/>
              </a:xfrm>
              <a:prstGeom prst="rect">
                <a:avLst/>
              </a:prstGeom>
              <a:grpFill/>
              <a:ln w="9525">
                <a:noFill/>
              </a:ln>
            </p:spPr>
          </p:pic>
          <p:sp>
            <p:nvSpPr>
              <p:cNvPr id="11" name="文本框 10"/>
              <p:cNvSpPr txBox="1"/>
              <p:nvPr/>
            </p:nvSpPr>
            <p:spPr>
              <a:xfrm>
                <a:off x="2410" y="2579"/>
                <a:ext cx="6216" cy="580"/>
              </a:xfrm>
              <a:prstGeom prst="rect">
                <a:avLst/>
              </a:prstGeom>
              <a:grpFill/>
            </p:spPr>
            <p:txBody>
              <a:bodyPr wrap="square" rtlCol="0" anchor="t">
                <a:spAutoFit/>
              </a:bodyPr>
              <a:p>
                <a:r>
                  <a:rPr lang="en-US" altLang="zh-CN" b="1">
                    <a:solidFill>
                      <a:schemeClr val="bg1"/>
                    </a:solidFill>
                    <a:latin typeface="微软雅黑" panose="020B0503020204020204" pitchFamily="34" charset="-122"/>
                    <a:ea typeface="微软雅黑" panose="020B0503020204020204" pitchFamily="34" charset="-122"/>
                    <a:sym typeface="+mn-ea"/>
                  </a:rPr>
                  <a:t>        Anti-defence</a:t>
                </a:r>
                <a:endParaRPr lang="en-US" altLang="zh-CN" b="1">
                  <a:solidFill>
                    <a:schemeClr val="bg1"/>
                  </a:solidFill>
                  <a:latin typeface="微软雅黑" panose="020B0503020204020204" pitchFamily="34" charset="-122"/>
                  <a:ea typeface="微软雅黑" panose="020B0503020204020204" pitchFamily="34" charset="-122"/>
                  <a:sym typeface="+mn-ea"/>
                </a:endParaRPr>
              </a:p>
            </p:txBody>
          </p:sp>
        </p:grpSp>
        <p:sp>
          <p:nvSpPr>
            <p:cNvPr id="17" name="等腰三角形 16"/>
            <p:cNvSpPr/>
            <p:nvPr/>
          </p:nvSpPr>
          <p:spPr>
            <a:xfrm rot="10800000">
              <a:off x="6200" y="3205"/>
              <a:ext cx="401" cy="4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梯形 18"/>
            <p:cNvSpPr/>
            <p:nvPr/>
          </p:nvSpPr>
          <p:spPr>
            <a:xfrm rot="10800000">
              <a:off x="6601" y="3204"/>
              <a:ext cx="1738" cy="425"/>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0" name="文本框 99"/>
          <p:cNvSpPr txBox="1"/>
          <p:nvPr/>
        </p:nvSpPr>
        <p:spPr>
          <a:xfrm>
            <a:off x="1901825" y="2459990"/>
            <a:ext cx="8840470" cy="1938020"/>
          </a:xfrm>
          <a:prstGeom prst="rect">
            <a:avLst/>
          </a:prstGeom>
          <a:noFill/>
          <a:ln w="9525">
            <a:noFill/>
          </a:ln>
        </p:spPr>
        <p:txBody>
          <a:bodyPr wrap="square">
            <a:spAutoFit/>
          </a:bodyPr>
          <a:p>
            <a:pPr marL="0" indent="0"/>
            <a:r>
              <a:rPr lang="en-US" altLang="zh-CN" sz="2000" b="1">
                <a:latin typeface="微软雅黑" panose="020B0503020204020204" pitchFamily="34" charset="-122"/>
                <a:ea typeface="微软雅黑" panose="020B0503020204020204" pitchFamily="34" charset="-122"/>
                <a:cs typeface="Times" charset="0"/>
              </a:rPr>
              <a:t>There is accordingly no comfort for a deflationist in the platitude that how things have to be in order for particular propositions to be true varies. Propositions vary in </a:t>
            </a:r>
            <a:r>
              <a:rPr lang="en-US" altLang="zh-CN" sz="2000" b="1">
                <a:solidFill>
                  <a:schemeClr val="accent2">
                    <a:lumMod val="75000"/>
                  </a:schemeClr>
                </a:solidFill>
                <a:latin typeface="微软雅黑" panose="020B0503020204020204" pitchFamily="34" charset="-122"/>
                <a:ea typeface="微软雅黑" panose="020B0503020204020204" pitchFamily="34" charset="-122"/>
                <a:cs typeface="Times" charset="0"/>
              </a:rPr>
              <a:t>how they claim matters to stand </a:t>
            </a:r>
            <a:r>
              <a:rPr lang="en-US" altLang="zh-CN" sz="2000" b="1">
                <a:latin typeface="微软雅黑" panose="020B0503020204020204" pitchFamily="34" charset="-122"/>
                <a:ea typeface="微软雅黑" panose="020B0503020204020204" pitchFamily="34" charset="-122"/>
                <a:cs typeface="Times" charset="0"/>
              </a:rPr>
              <a:t>- as parents vary in how old their children are, or people vary in what their educational potential is - </a:t>
            </a:r>
            <a:r>
              <a:rPr lang="en-US" altLang="zh-CN" sz="2000" b="1">
                <a:solidFill>
                  <a:schemeClr val="accent2">
                    <a:lumMod val="75000"/>
                  </a:schemeClr>
                </a:solidFill>
                <a:latin typeface="微软雅黑" panose="020B0503020204020204" pitchFamily="34" charset="-122"/>
                <a:ea typeface="微软雅黑" panose="020B0503020204020204" pitchFamily="34" charset="-122"/>
                <a:cs typeface="Times" charset="0"/>
              </a:rPr>
              <a:t>and propositions' truth-values </a:t>
            </a:r>
            <a:r>
              <a:rPr lang="en-US" altLang="zh-CN" sz="2000" b="1">
                <a:solidFill>
                  <a:schemeClr val="accent2">
                    <a:lumMod val="75000"/>
                  </a:schemeClr>
                </a:solidFill>
                <a:latin typeface="微软雅黑" panose="020B0503020204020204" pitchFamily="34" charset="-122"/>
                <a:ea typeface="微软雅黑" panose="020B0503020204020204" pitchFamily="34" charset="-122"/>
                <a:cs typeface="Helvetica" charset="0"/>
              </a:rPr>
              <a:t>will</a:t>
            </a:r>
            <a:r>
              <a:rPr lang="en-US" altLang="zh-CN" sz="2000" b="1">
                <a:solidFill>
                  <a:schemeClr val="accent2">
                    <a:lumMod val="75000"/>
                  </a:schemeClr>
                </a:solidFill>
                <a:latin typeface="微软雅黑" panose="020B0503020204020204" pitchFamily="34" charset="-122"/>
                <a:ea typeface="微软雅黑" panose="020B0503020204020204" pitchFamily="34" charset="-122"/>
                <a:cs typeface="Times" charset="0"/>
              </a:rPr>
              <a:t> naturally be a function of the specific such claims they make.</a:t>
            </a:r>
            <a:r>
              <a:rPr lang="en-US" altLang="zh-CN" sz="2000" b="1">
                <a:latin typeface="微软雅黑" panose="020B0503020204020204" pitchFamily="34" charset="-122"/>
                <a:ea typeface="微软雅黑" panose="020B0503020204020204" pitchFamily="34" charset="-122"/>
                <a:cs typeface="Times" charset="0"/>
              </a:rPr>
              <a:t> </a:t>
            </a:r>
            <a:endParaRPr lang="zh-CN" altLang="en-US" sz="2000" b="1">
              <a:latin typeface="微软雅黑" panose="020B0503020204020204" pitchFamily="34" charset="-122"/>
              <a:ea typeface="微软雅黑" panose="020B0503020204020204" pitchFamily="34" charset="-122"/>
            </a:endParaRPr>
          </a:p>
        </p:txBody>
      </p:sp>
      <p:sp>
        <p:nvSpPr>
          <p:cNvPr id="4" name="文本框 3"/>
          <p:cNvSpPr txBox="1"/>
          <p:nvPr/>
        </p:nvSpPr>
        <p:spPr>
          <a:xfrm>
            <a:off x="1861820" y="4398010"/>
            <a:ext cx="8919845" cy="1322070"/>
          </a:xfrm>
          <a:prstGeom prst="rect">
            <a:avLst/>
          </a:prstGeom>
          <a:noFill/>
          <a:ln w="9525">
            <a:noFill/>
          </a:ln>
        </p:spPr>
        <p:txBody>
          <a:bodyPr wrap="square">
            <a:spAutoFit/>
          </a:bodyPr>
          <a:p>
            <a:pPr marL="0" indent="0"/>
            <a:r>
              <a:rPr lang="en-US" altLang="zh-CN" sz="2000" b="1">
                <a:latin typeface="微软雅黑" panose="020B0503020204020204" pitchFamily="34" charset="-122"/>
                <a:ea typeface="微软雅黑" panose="020B0503020204020204" pitchFamily="34" charset="-122"/>
                <a:cs typeface="Times" charset="0"/>
              </a:rPr>
              <a:t>To impose the rubric explicitly: </a:t>
            </a:r>
            <a:r>
              <a:rPr lang="en-US" altLang="zh-CN" sz="2000">
                <a:latin typeface="微软雅黑" panose="020B0503020204020204" pitchFamily="34" charset="-122"/>
                <a:ea typeface="微软雅黑" panose="020B0503020204020204" pitchFamily="34" charset="-122"/>
                <a:cs typeface="Times" charset="0"/>
              </a:rPr>
              <a:t>for any proposition p, it is true that p just in case there is a way things could be such that anyone who believed, doubted, that things were that way, and things are that way.</a:t>
            </a:r>
            <a:endParaRPr lang="en-US" altLang="zh-CN" sz="2000">
              <a:latin typeface="微软雅黑" panose="020B0503020204020204" pitchFamily="34" charset="-122"/>
              <a:ea typeface="微软雅黑" panose="020B0503020204020204" pitchFamily="34" charset="-122"/>
              <a:cs typeface="Times" charset="0"/>
            </a:endParaRPr>
          </a:p>
          <a:p>
            <a:pPr marL="0" indent="0"/>
            <a:r>
              <a:rPr lang="en-US" altLang="zh-CN" sz="2000">
                <a:latin typeface="微软雅黑" panose="020B0503020204020204" pitchFamily="34" charset="-122"/>
                <a:ea typeface="微软雅黑" panose="020B0503020204020204" pitchFamily="34" charset="-122"/>
                <a:cs typeface="Times" charset="0"/>
              </a:rPr>
              <a:t>Then ,It is a kind of property.</a:t>
            </a:r>
            <a:endParaRPr lang="en-US" altLang="zh-CN" sz="2000">
              <a:latin typeface="微软雅黑" panose="020B0503020204020204" pitchFamily="34" charset="-122"/>
              <a:ea typeface="微软雅黑" panose="020B0503020204020204" pitchFamily="34" charset="-122"/>
              <a:cs typeface="Times"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49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492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 name="그룹 9"/>
          <p:cNvGrpSpPr/>
          <p:nvPr/>
        </p:nvGrpSpPr>
        <p:grpSpPr>
          <a:xfrm>
            <a:off x="631826" y="258763"/>
            <a:ext cx="746125" cy="909637"/>
            <a:chOff x="2523173" y="4047333"/>
            <a:chExt cx="746125" cy="909637"/>
          </a:xfrm>
          <a:solidFill>
            <a:schemeClr val="accent2"/>
          </a:solidFill>
        </p:grpSpPr>
        <p:sp>
          <p:nvSpPr>
            <p:cNvPr id="12"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2</a:t>
              </a:r>
              <a:endParaRPr lang="en-US" altLang="zh-CN" sz="2400" b="1" dirty="0">
                <a:solidFill>
                  <a:srgbClr val="FFFFFF"/>
                </a:solidFill>
                <a:effectLst>
                  <a:outerShdw blurRad="38100" dist="38100" dir="2700000" algn="tl">
                    <a:srgbClr val="000000">
                      <a:alpha val="43137"/>
                    </a:srgbClr>
                  </a:outerShdw>
                </a:effectLst>
              </a:endParaRPr>
            </a:p>
          </p:txBody>
        </p:sp>
        <p:sp>
          <p:nvSpPr>
            <p:cNvPr id="15"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pic>
        <p:nvPicPr>
          <p:cNvPr id="13" name="그림 12" descr="veve.png"/>
          <p:cNvPicPr>
            <a:picLocks noChangeAspect="1"/>
          </p:cNvPicPr>
          <p:nvPr/>
        </p:nvPicPr>
        <p:blipFill>
          <a:blip r:embed="rId1" cstate="print"/>
          <a:srcRect/>
          <a:stretch>
            <a:fillRect/>
          </a:stretch>
        </p:blipFill>
        <p:spPr bwMode="auto">
          <a:xfrm rot="21203684">
            <a:off x="491647" y="2417825"/>
            <a:ext cx="518629" cy="758735"/>
          </a:xfrm>
          <a:prstGeom prst="rect">
            <a:avLst/>
          </a:prstGeom>
          <a:noFill/>
          <a:ln w="9525">
            <a:noFill/>
            <a:miter lim="800000"/>
            <a:headEnd/>
            <a:tailEnd/>
          </a:ln>
        </p:spPr>
      </p:pic>
      <p:sp>
        <p:nvSpPr>
          <p:cNvPr id="8" name="文本框 7"/>
          <p:cNvSpPr txBox="1"/>
          <p:nvPr/>
        </p:nvSpPr>
        <p:spPr>
          <a:xfrm>
            <a:off x="1281430" y="422275"/>
            <a:ext cx="5005705" cy="583565"/>
          </a:xfrm>
          <a:prstGeom prst="rect">
            <a:avLst/>
          </a:prstGeom>
          <a:noFill/>
        </p:spPr>
        <p:txBody>
          <a:bodyPr wrap="none" rtlCol="0" anchor="t">
            <a:spAutoFit/>
          </a:bodyPr>
          <a:p>
            <a:pPr algn="l" eaLnBrk="1" fontAlgn="auto" hangingPunct="1">
              <a:spcBef>
                <a:spcPts val="0"/>
              </a:spcBef>
              <a:spcAft>
                <a:spcPts val="0"/>
              </a:spcAft>
              <a:defRPr/>
            </a:pPr>
            <a:r>
              <a:rPr lang="en-US" altLang="zh-CN" sz="3200" b="1" kern="0" spc="100" dirty="0">
                <a:solidFill>
                  <a:schemeClr val="accent1"/>
                </a:solidFill>
                <a:latin typeface="微软雅黑" panose="020B0503020204020204" pitchFamily="34" charset="-122"/>
                <a:ea typeface="微软雅黑" panose="020B0503020204020204" pitchFamily="34" charset="-122"/>
                <a:sym typeface="+mn-ea"/>
              </a:rPr>
              <a:t>Truth theory reviewed</a:t>
            </a:r>
            <a:endParaRPr lang="zh-CN" altLang="en-US"/>
          </a:p>
        </p:txBody>
      </p:sp>
      <p:sp>
        <p:nvSpPr>
          <p:cNvPr id="18" name="文本框 17"/>
          <p:cNvSpPr txBox="1"/>
          <p:nvPr/>
        </p:nvSpPr>
        <p:spPr>
          <a:xfrm>
            <a:off x="7084695" y="483870"/>
            <a:ext cx="4993005" cy="460375"/>
          </a:xfrm>
          <a:prstGeom prst="rect">
            <a:avLst/>
          </a:prstGeom>
          <a:noFill/>
        </p:spPr>
        <p:txBody>
          <a:bodyPr wrap="square" rtlCol="0">
            <a:spAutoFit/>
          </a:bodyPr>
          <a:p>
            <a:r>
              <a:rPr lang="en-US" altLang="zh-CN" sz="2400"/>
              <a:t>2.2 OBJECTIONS AND DEFENCE</a:t>
            </a:r>
            <a:endParaRPr lang="en-US" altLang="zh-CN" sz="2400"/>
          </a:p>
        </p:txBody>
      </p:sp>
      <p:grpSp>
        <p:nvGrpSpPr>
          <p:cNvPr id="20" name="组合 19"/>
          <p:cNvGrpSpPr/>
          <p:nvPr/>
        </p:nvGrpSpPr>
        <p:grpSpPr>
          <a:xfrm>
            <a:off x="449580" y="1310640"/>
            <a:ext cx="4845685" cy="1079500"/>
            <a:chOff x="708" y="2064"/>
            <a:chExt cx="7631" cy="1700"/>
          </a:xfrm>
        </p:grpSpPr>
        <p:grpSp>
          <p:nvGrpSpPr>
            <p:cNvPr id="16" name="组合 15"/>
            <p:cNvGrpSpPr/>
            <p:nvPr/>
          </p:nvGrpSpPr>
          <p:grpSpPr>
            <a:xfrm>
              <a:off x="708" y="2064"/>
              <a:ext cx="7631" cy="1700"/>
              <a:chOff x="995" y="2018"/>
              <a:chExt cx="7631" cy="1700"/>
            </a:xfrm>
            <a:solidFill>
              <a:schemeClr val="dk1"/>
            </a:solidFill>
          </p:grpSpPr>
          <p:pic>
            <p:nvPicPr>
              <p:cNvPr id="9" name="图片 8" descr="25 (2)"/>
              <p:cNvPicPr>
                <a:picLocks noChangeAspect="1"/>
              </p:cNvPicPr>
              <p:nvPr/>
            </p:nvPicPr>
            <p:blipFill>
              <a:blip r:embed="rId2"/>
              <a:stretch>
                <a:fillRect/>
              </a:stretch>
            </p:blipFill>
            <p:spPr>
              <a:xfrm>
                <a:off x="995" y="2018"/>
                <a:ext cx="1702" cy="1701"/>
              </a:xfrm>
              <a:prstGeom prst="rect">
                <a:avLst/>
              </a:prstGeom>
              <a:grpFill/>
              <a:ln w="9525">
                <a:noFill/>
              </a:ln>
            </p:spPr>
          </p:pic>
          <p:sp>
            <p:nvSpPr>
              <p:cNvPr id="11" name="文本框 10"/>
              <p:cNvSpPr txBox="1"/>
              <p:nvPr/>
            </p:nvSpPr>
            <p:spPr>
              <a:xfrm>
                <a:off x="2410" y="2579"/>
                <a:ext cx="6216" cy="580"/>
              </a:xfrm>
              <a:prstGeom prst="rect">
                <a:avLst/>
              </a:prstGeom>
              <a:grpFill/>
            </p:spPr>
            <p:txBody>
              <a:bodyPr wrap="square" rtlCol="0" anchor="t">
                <a:spAutoFit/>
              </a:bodyPr>
              <a:p>
                <a:r>
                  <a:rPr lang="en-US" altLang="zh-CN" b="1">
                    <a:solidFill>
                      <a:schemeClr val="bg1"/>
                    </a:solidFill>
                    <a:latin typeface="微软雅黑" panose="020B0503020204020204" pitchFamily="34" charset="-122"/>
                    <a:ea typeface="微软雅黑" panose="020B0503020204020204" pitchFamily="34" charset="-122"/>
                    <a:sym typeface="+mn-ea"/>
                  </a:rPr>
                  <a:t>Deflationism's possible defence</a:t>
                </a:r>
                <a:endParaRPr lang="en-US" altLang="zh-CN" b="1">
                  <a:solidFill>
                    <a:schemeClr val="bg1"/>
                  </a:solidFill>
                  <a:latin typeface="微软雅黑" panose="020B0503020204020204" pitchFamily="34" charset="-122"/>
                  <a:ea typeface="微软雅黑" panose="020B0503020204020204" pitchFamily="34" charset="-122"/>
                  <a:sym typeface="+mn-ea"/>
                </a:endParaRPr>
              </a:p>
            </p:txBody>
          </p:sp>
        </p:grpSp>
        <p:sp>
          <p:nvSpPr>
            <p:cNvPr id="17" name="等腰三角形 16"/>
            <p:cNvSpPr/>
            <p:nvPr/>
          </p:nvSpPr>
          <p:spPr>
            <a:xfrm rot="10800000">
              <a:off x="6200" y="3205"/>
              <a:ext cx="401" cy="4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梯形 18"/>
            <p:cNvSpPr/>
            <p:nvPr/>
          </p:nvSpPr>
          <p:spPr>
            <a:xfrm rot="10800000">
              <a:off x="6601" y="3204"/>
              <a:ext cx="1738" cy="425"/>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3" name="文本框 2"/>
          <p:cNvSpPr txBox="1"/>
          <p:nvPr/>
        </p:nvSpPr>
        <p:spPr>
          <a:xfrm>
            <a:off x="984250" y="2579370"/>
            <a:ext cx="10396220" cy="3169285"/>
          </a:xfrm>
          <a:prstGeom prst="rect">
            <a:avLst/>
          </a:prstGeom>
          <a:noFill/>
        </p:spPr>
        <p:txBody>
          <a:bodyPr wrap="square" rtlCol="0">
            <a:spAutoFit/>
          </a:bodyPr>
          <a:p>
            <a:r>
              <a:rPr lang="en-US" altLang="zh-CN" sz="2000" b="1">
                <a:latin typeface="微软雅黑" panose="020B0503020204020204" pitchFamily="34" charset="-122"/>
                <a:ea typeface="微软雅黑" panose="020B0503020204020204" pitchFamily="34" charset="-122"/>
              </a:rPr>
              <a:t>A sympathizer with deflationism may think that</a:t>
            </a:r>
            <a:r>
              <a:rPr lang="en-US" altLang="zh-CN" sz="2000" b="1">
                <a:solidFill>
                  <a:schemeClr val="accent2">
                    <a:lumMod val="75000"/>
                  </a:schemeClr>
                </a:solidFill>
                <a:latin typeface="微软雅黑" panose="020B0503020204020204" pitchFamily="34" charset="-122"/>
                <a:ea typeface="微软雅黑" panose="020B0503020204020204" pitchFamily="34" charset="-122"/>
              </a:rPr>
              <a:t> although inconsistent with the traditional formulations of deflationism</a:t>
            </a:r>
            <a:r>
              <a:rPr lang="en-US" altLang="zh-CN" sz="2000" b="1">
                <a:latin typeface="微软雅黑" panose="020B0503020204020204" pitchFamily="34" charset="-122"/>
                <a:ea typeface="微软雅黑" panose="020B0503020204020204" pitchFamily="34" charset="-122"/>
              </a:rPr>
              <a:t>, is still nothing terribly at odds with its spirit. Maybe it has to be recognized that truth is a property after all, contrasting with justification, and normative over assertion and belief. But the conviction of the </a:t>
            </a:r>
            <a:r>
              <a:rPr lang="en-US" altLang="zh-CN" sz="2000" b="1">
                <a:solidFill>
                  <a:schemeClr val="accent2">
                    <a:lumMod val="75000"/>
                  </a:schemeClr>
                </a:solidFill>
                <a:latin typeface="微软雅黑" panose="020B0503020204020204" pitchFamily="34" charset="-122"/>
                <a:ea typeface="微软雅黑" panose="020B0503020204020204" pitchFamily="34" charset="-122"/>
              </a:rPr>
              <a:t>traditional debate </a:t>
            </a:r>
            <a:r>
              <a:rPr lang="en-US" altLang="zh-CN" sz="2000" b="1">
                <a:latin typeface="微软雅黑" panose="020B0503020204020204" pitchFamily="34" charset="-122"/>
                <a:ea typeface="微软雅黑" panose="020B0503020204020204" pitchFamily="34" charset="-122"/>
              </a:rPr>
              <a:t>is that</a:t>
            </a:r>
            <a:r>
              <a:rPr lang="en-US" altLang="zh-CN" sz="2000" b="1">
                <a:solidFill>
                  <a:schemeClr val="accent2">
                    <a:lumMod val="75000"/>
                  </a:schemeClr>
                </a:solidFill>
                <a:latin typeface="微软雅黑" panose="020B0503020204020204" pitchFamily="34" charset="-122"/>
                <a:ea typeface="微软雅黑" panose="020B0503020204020204" pitchFamily="34" charset="-122"/>
              </a:rPr>
              <a:t> it is a metaphysically deep property</a:t>
            </a:r>
            <a:r>
              <a:rPr lang="en-US" altLang="zh-CN" sz="2000" b="1">
                <a:latin typeface="微软雅黑" panose="020B0503020204020204" pitchFamily="34" charset="-122"/>
                <a:ea typeface="微软雅黑" panose="020B0503020204020204" pitchFamily="34" charset="-122"/>
              </a:rPr>
              <a:t>, whose essence is unobvious and controversial. By contrast, the characterization of it now offered by way of rebuttal of the tendency of Blackburn's remarks is </a:t>
            </a:r>
            <a:r>
              <a:rPr lang="en-US" altLang="zh-CN" sz="2000" b="1">
                <a:solidFill>
                  <a:schemeClr val="accent2">
                    <a:lumMod val="75000"/>
                  </a:schemeClr>
                </a:solidFill>
                <a:latin typeface="微软雅黑" panose="020B0503020204020204" pitchFamily="34" charset="-122"/>
                <a:ea typeface="微软雅黑" panose="020B0503020204020204" pitchFamily="34" charset="-122"/>
              </a:rPr>
              <a:t>nothing if not obvious and trivial</a:t>
            </a:r>
            <a:r>
              <a:rPr lang="en-US" altLang="zh-CN" sz="2000" b="1">
                <a:latin typeface="微软雅黑" panose="020B0503020204020204" pitchFamily="34" charset="-122"/>
                <a:ea typeface="微软雅黑" panose="020B0503020204020204" pitchFamily="34" charset="-122"/>
              </a:rPr>
              <a:t>; </a:t>
            </a:r>
            <a:r>
              <a:rPr lang="en-US" altLang="zh-CN" sz="2000" b="1">
                <a:solidFill>
                  <a:schemeClr val="accent2">
                    <a:lumMod val="75000"/>
                  </a:schemeClr>
                </a:solidFill>
                <a:latin typeface="微软雅黑" panose="020B0503020204020204" pitchFamily="34" charset="-122"/>
                <a:ea typeface="微软雅黑" panose="020B0503020204020204" pitchFamily="34" charset="-122"/>
              </a:rPr>
              <a:t>The victory over deflationism </a:t>
            </a:r>
            <a:r>
              <a:rPr lang="en-US" altLang="zh-CN" sz="2000" b="1">
                <a:latin typeface="微软雅黑" panose="020B0503020204020204" pitchFamily="34" charset="-122"/>
                <a:ea typeface="微软雅黑" panose="020B0503020204020204" pitchFamily="34" charset="-122"/>
              </a:rPr>
              <a:t>is therefore Pyrrhic:</a:t>
            </a:r>
            <a:r>
              <a:rPr lang="en-US" altLang="zh-CN" sz="2000" b="1">
                <a:solidFill>
                  <a:schemeClr val="accent2">
                    <a:lumMod val="75000"/>
                  </a:schemeClr>
                </a:solidFill>
                <a:latin typeface="微软雅黑" panose="020B0503020204020204" pitchFamily="34" charset="-122"/>
                <a:ea typeface="微软雅黑" panose="020B0503020204020204" pitchFamily="34" charset="-122"/>
              </a:rPr>
              <a:t> the skirmishing has led us to say what truth in general is in such a way as to drain all metaphysical interest from the question</a:t>
            </a:r>
            <a:r>
              <a:rPr lang="en-US" altLang="zh-CN" sz="2000" b="1">
                <a:latin typeface="微软雅黑" panose="020B0503020204020204" pitchFamily="34" charset="-122"/>
                <a:ea typeface="微软雅黑" panose="020B0503020204020204" pitchFamily="34" charset="-122"/>
              </a:rPr>
              <a:t>.</a:t>
            </a:r>
            <a:endParaRPr lang="en-US" altLang="zh-CN" sz="2000" b="1">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40354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492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 name="그룹 9"/>
          <p:cNvGrpSpPr/>
          <p:nvPr/>
        </p:nvGrpSpPr>
        <p:grpSpPr>
          <a:xfrm>
            <a:off x="631826" y="258763"/>
            <a:ext cx="746125" cy="909637"/>
            <a:chOff x="2523173" y="4047333"/>
            <a:chExt cx="746125" cy="909637"/>
          </a:xfrm>
          <a:solidFill>
            <a:schemeClr val="accent2"/>
          </a:solidFill>
        </p:grpSpPr>
        <p:sp>
          <p:nvSpPr>
            <p:cNvPr id="12"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2</a:t>
              </a:r>
              <a:endParaRPr lang="en-US" altLang="zh-CN" sz="2400" b="1" dirty="0">
                <a:solidFill>
                  <a:srgbClr val="FFFFFF"/>
                </a:solidFill>
                <a:effectLst>
                  <a:outerShdw blurRad="38100" dist="38100" dir="2700000" algn="tl">
                    <a:srgbClr val="000000">
                      <a:alpha val="43137"/>
                    </a:srgbClr>
                  </a:outerShdw>
                </a:effectLst>
              </a:endParaRPr>
            </a:p>
          </p:txBody>
        </p:sp>
        <p:sp>
          <p:nvSpPr>
            <p:cNvPr id="15"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pic>
        <p:nvPicPr>
          <p:cNvPr id="13" name="그림 12" descr="veve.png"/>
          <p:cNvPicPr>
            <a:picLocks noChangeAspect="1"/>
          </p:cNvPicPr>
          <p:nvPr/>
        </p:nvPicPr>
        <p:blipFill>
          <a:blip r:embed="rId1" cstate="print"/>
          <a:srcRect/>
          <a:stretch>
            <a:fillRect/>
          </a:stretch>
        </p:blipFill>
        <p:spPr bwMode="auto">
          <a:xfrm rot="21203684">
            <a:off x="972820" y="2724785"/>
            <a:ext cx="556895" cy="814705"/>
          </a:xfrm>
          <a:prstGeom prst="rect">
            <a:avLst/>
          </a:prstGeom>
          <a:noFill/>
          <a:ln w="9525">
            <a:noFill/>
            <a:miter lim="800000"/>
            <a:headEnd/>
            <a:tailEnd/>
          </a:ln>
        </p:spPr>
      </p:pic>
      <p:sp>
        <p:nvSpPr>
          <p:cNvPr id="8" name="文本框 7"/>
          <p:cNvSpPr txBox="1"/>
          <p:nvPr/>
        </p:nvSpPr>
        <p:spPr>
          <a:xfrm>
            <a:off x="1281430" y="422275"/>
            <a:ext cx="5005705" cy="583565"/>
          </a:xfrm>
          <a:prstGeom prst="rect">
            <a:avLst/>
          </a:prstGeom>
          <a:noFill/>
        </p:spPr>
        <p:txBody>
          <a:bodyPr wrap="none" rtlCol="0" anchor="t">
            <a:spAutoFit/>
          </a:bodyPr>
          <a:p>
            <a:pPr algn="l" eaLnBrk="1" fontAlgn="auto" hangingPunct="1">
              <a:spcBef>
                <a:spcPts val="0"/>
              </a:spcBef>
              <a:spcAft>
                <a:spcPts val="0"/>
              </a:spcAft>
              <a:defRPr/>
            </a:pPr>
            <a:r>
              <a:rPr lang="en-US" altLang="zh-CN" sz="3200" b="1" kern="0" spc="100" dirty="0">
                <a:solidFill>
                  <a:schemeClr val="accent1"/>
                </a:solidFill>
                <a:latin typeface="微软雅黑" panose="020B0503020204020204" pitchFamily="34" charset="-122"/>
                <a:ea typeface="微软雅黑" panose="020B0503020204020204" pitchFamily="34" charset="-122"/>
                <a:sym typeface="+mn-ea"/>
              </a:rPr>
              <a:t>Truth theory reviewed</a:t>
            </a:r>
            <a:endParaRPr lang="zh-CN" altLang="en-US"/>
          </a:p>
        </p:txBody>
      </p:sp>
      <p:sp>
        <p:nvSpPr>
          <p:cNvPr id="18" name="文本框 17"/>
          <p:cNvSpPr txBox="1"/>
          <p:nvPr/>
        </p:nvSpPr>
        <p:spPr>
          <a:xfrm>
            <a:off x="7084695" y="483870"/>
            <a:ext cx="4993005" cy="460375"/>
          </a:xfrm>
          <a:prstGeom prst="rect">
            <a:avLst/>
          </a:prstGeom>
          <a:noFill/>
        </p:spPr>
        <p:txBody>
          <a:bodyPr wrap="square" rtlCol="0">
            <a:spAutoFit/>
          </a:bodyPr>
          <a:p>
            <a:r>
              <a:rPr lang="en-US" altLang="zh-CN" sz="2400"/>
              <a:t>2.2 OBJECTIONS AND DEFENCE</a:t>
            </a:r>
            <a:endParaRPr lang="en-US" altLang="zh-CN" sz="2400"/>
          </a:p>
        </p:txBody>
      </p:sp>
      <p:grpSp>
        <p:nvGrpSpPr>
          <p:cNvPr id="20" name="组合 19"/>
          <p:cNvGrpSpPr/>
          <p:nvPr/>
        </p:nvGrpSpPr>
        <p:grpSpPr>
          <a:xfrm>
            <a:off x="382905" y="1310005"/>
            <a:ext cx="4845685" cy="1080135"/>
            <a:chOff x="708" y="2064"/>
            <a:chExt cx="7631" cy="1701"/>
          </a:xfrm>
        </p:grpSpPr>
        <p:grpSp>
          <p:nvGrpSpPr>
            <p:cNvPr id="16" name="组合 15"/>
            <p:cNvGrpSpPr/>
            <p:nvPr/>
          </p:nvGrpSpPr>
          <p:grpSpPr>
            <a:xfrm>
              <a:off x="708" y="2064"/>
              <a:ext cx="7631" cy="1701"/>
              <a:chOff x="995" y="2018"/>
              <a:chExt cx="7631" cy="1701"/>
            </a:xfrm>
            <a:solidFill>
              <a:schemeClr val="dk1"/>
            </a:solidFill>
          </p:grpSpPr>
          <p:pic>
            <p:nvPicPr>
              <p:cNvPr id="9" name="图片 8" descr="25 (2)"/>
              <p:cNvPicPr>
                <a:picLocks noChangeAspect="1"/>
              </p:cNvPicPr>
              <p:nvPr/>
            </p:nvPicPr>
            <p:blipFill>
              <a:blip r:embed="rId2"/>
              <a:stretch>
                <a:fillRect/>
              </a:stretch>
            </p:blipFill>
            <p:spPr>
              <a:xfrm>
                <a:off x="995" y="2018"/>
                <a:ext cx="1702" cy="1701"/>
              </a:xfrm>
              <a:prstGeom prst="rect">
                <a:avLst/>
              </a:prstGeom>
              <a:grpFill/>
              <a:ln w="9525">
                <a:noFill/>
              </a:ln>
            </p:spPr>
          </p:pic>
          <p:sp>
            <p:nvSpPr>
              <p:cNvPr id="11" name="文本框 10"/>
              <p:cNvSpPr txBox="1"/>
              <p:nvPr/>
            </p:nvSpPr>
            <p:spPr>
              <a:xfrm>
                <a:off x="2410" y="2579"/>
                <a:ext cx="6216" cy="580"/>
              </a:xfrm>
              <a:prstGeom prst="rect">
                <a:avLst/>
              </a:prstGeom>
              <a:grpFill/>
            </p:spPr>
            <p:txBody>
              <a:bodyPr wrap="square" rtlCol="0" anchor="t">
                <a:spAutoFit/>
              </a:bodyPr>
              <a:p>
                <a:r>
                  <a:rPr lang="en-US" altLang="zh-CN" b="1">
                    <a:solidFill>
                      <a:schemeClr val="bg1"/>
                    </a:solidFill>
                    <a:latin typeface="微软雅黑" panose="020B0503020204020204" pitchFamily="34" charset="-122"/>
                    <a:ea typeface="微软雅黑" panose="020B0503020204020204" pitchFamily="34" charset="-122"/>
                    <a:sym typeface="+mn-ea"/>
                  </a:rPr>
                  <a:t>        Anti-defence</a:t>
                </a:r>
                <a:endParaRPr lang="en-US" altLang="zh-CN" b="1">
                  <a:solidFill>
                    <a:schemeClr val="bg1"/>
                  </a:solidFill>
                  <a:latin typeface="微软雅黑" panose="020B0503020204020204" pitchFamily="34" charset="-122"/>
                  <a:ea typeface="微软雅黑" panose="020B0503020204020204" pitchFamily="34" charset="-122"/>
                  <a:sym typeface="+mn-ea"/>
                </a:endParaRPr>
              </a:p>
            </p:txBody>
          </p:sp>
        </p:grpSp>
        <p:sp>
          <p:nvSpPr>
            <p:cNvPr id="17" name="等腰三角形 16"/>
            <p:cNvSpPr/>
            <p:nvPr/>
          </p:nvSpPr>
          <p:spPr>
            <a:xfrm rot="10800000">
              <a:off x="6200" y="3205"/>
              <a:ext cx="401" cy="4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梯形 18"/>
            <p:cNvSpPr/>
            <p:nvPr/>
          </p:nvSpPr>
          <p:spPr>
            <a:xfrm rot="10800000">
              <a:off x="6601" y="3204"/>
              <a:ext cx="1738" cy="425"/>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00" name="文本框 99"/>
          <p:cNvSpPr txBox="1"/>
          <p:nvPr/>
        </p:nvSpPr>
        <p:spPr>
          <a:xfrm>
            <a:off x="1842770" y="2700020"/>
            <a:ext cx="9589770" cy="2861310"/>
          </a:xfrm>
          <a:prstGeom prst="rect">
            <a:avLst/>
          </a:prstGeom>
          <a:noFill/>
          <a:ln w="9525">
            <a:noFill/>
          </a:ln>
        </p:spPr>
        <p:txBody>
          <a:bodyPr wrap="square">
            <a:spAutoFit/>
          </a:bodyPr>
          <a:p>
            <a:pPr marL="0" indent="0"/>
            <a:r>
              <a:rPr lang="en-US" altLang="zh-CN" sz="2000" b="1">
                <a:latin typeface="微软雅黑" panose="020B0503020204020204" pitchFamily="34" charset="-122"/>
                <a:ea typeface="微软雅黑" panose="020B0503020204020204" pitchFamily="34" charset="-122"/>
                <a:cs typeface="Times" charset="0"/>
              </a:rPr>
              <a:t>Anyone who has mastered the concept of truth and does not scruple to quantify over "ways things could be" can accept it as necessary and sufficient for the truth of a proposition that there be a way things could be which anyone who believes that proposition will suppose realized, and which is indeed realized.  To accept that much enjoins so far no commitment on the matter of what kind of characteristic relational the truth of a proposition is, nor on whether or to what extent its possession may be viewed as objective.</a:t>
            </a:r>
            <a:r>
              <a:rPr lang="en-US" altLang="zh-CN" sz="2000" b="1">
                <a:solidFill>
                  <a:schemeClr val="accent2">
                    <a:lumMod val="75000"/>
                  </a:schemeClr>
                </a:solidFill>
                <a:latin typeface="微软雅黑" panose="020B0503020204020204" pitchFamily="34" charset="-122"/>
                <a:ea typeface="微软雅黑" panose="020B0503020204020204" pitchFamily="34" charset="-122"/>
                <a:cs typeface="Times" charset="0"/>
              </a:rPr>
              <a:t> Exactly those are the metaphysically substantial matters.</a:t>
            </a:r>
            <a:endParaRPr lang="en-US" altLang="zh-CN" sz="2000" b="1">
              <a:solidFill>
                <a:schemeClr val="accent2">
                  <a:lumMod val="75000"/>
                </a:schemeClr>
              </a:solidFill>
              <a:latin typeface="微软雅黑" panose="020B0503020204020204" pitchFamily="34" charset="-122"/>
              <a:ea typeface="微软雅黑" panose="020B0503020204020204" pitchFamily="34" charset="-122"/>
              <a:cs typeface="Times"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그룹 4"/>
          <p:cNvGrpSpPr/>
          <p:nvPr/>
        </p:nvGrpSpPr>
        <p:grpSpPr>
          <a:xfrm>
            <a:off x="334963" y="0"/>
            <a:ext cx="160337" cy="1168400"/>
            <a:chOff x="334963" y="0"/>
            <a:chExt cx="160337" cy="1168400"/>
          </a:xfrm>
        </p:grpSpPr>
        <p:sp>
          <p:nvSpPr>
            <p:cNvPr id="6" name="矩形 5"/>
            <p:cNvSpPr/>
            <p:nvPr/>
          </p:nvSpPr>
          <p:spPr>
            <a:xfrm>
              <a:off x="3349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492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grpSp>
        <p:nvGrpSpPr>
          <p:cNvPr id="4" name="그룹 10"/>
          <p:cNvGrpSpPr/>
          <p:nvPr/>
        </p:nvGrpSpPr>
        <p:grpSpPr>
          <a:xfrm>
            <a:off x="631826" y="258763"/>
            <a:ext cx="746125" cy="909637"/>
            <a:chOff x="2523173" y="4047333"/>
            <a:chExt cx="746125" cy="909637"/>
          </a:xfrm>
          <a:solidFill>
            <a:schemeClr val="accent2"/>
          </a:solidFill>
        </p:grpSpPr>
        <p:sp>
          <p:nvSpPr>
            <p:cNvPr id="12"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1</a:t>
              </a:r>
              <a:endParaRPr lang="zh-CN" altLang="en-US" sz="2400" b="1" dirty="0">
                <a:solidFill>
                  <a:srgbClr val="FFFFFF"/>
                </a:solidFill>
                <a:effectLst>
                  <a:outerShdw blurRad="38100" dist="38100" dir="2700000" algn="tl">
                    <a:srgbClr val="000000">
                      <a:alpha val="43137"/>
                    </a:srgbClr>
                  </a:outerShdw>
                </a:effectLst>
              </a:endParaRPr>
            </a:p>
          </p:txBody>
        </p:sp>
        <p:sp>
          <p:nvSpPr>
            <p:cNvPr id="13"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grpSp>
        <p:nvGrpSpPr>
          <p:cNvPr id="11" name="그룹 9"/>
          <p:cNvGrpSpPr/>
          <p:nvPr/>
        </p:nvGrpSpPr>
        <p:grpSpPr>
          <a:xfrm>
            <a:off x="631826" y="258763"/>
            <a:ext cx="746125" cy="909637"/>
            <a:chOff x="2523173" y="4047333"/>
            <a:chExt cx="746125" cy="909637"/>
          </a:xfrm>
          <a:solidFill>
            <a:schemeClr val="accent2"/>
          </a:solidFill>
        </p:grpSpPr>
        <p:sp>
          <p:nvSpPr>
            <p:cNvPr id="16"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2</a:t>
              </a:r>
              <a:endParaRPr lang="en-US" altLang="zh-CN" sz="2400" b="1" dirty="0">
                <a:solidFill>
                  <a:srgbClr val="FFFFFF"/>
                </a:solidFill>
                <a:effectLst>
                  <a:outerShdw blurRad="38100" dist="38100" dir="2700000" algn="tl">
                    <a:srgbClr val="000000">
                      <a:alpha val="43137"/>
                    </a:srgbClr>
                  </a:outerShdw>
                </a:effectLst>
              </a:endParaRPr>
            </a:p>
          </p:txBody>
        </p:sp>
        <p:sp>
          <p:nvSpPr>
            <p:cNvPr id="17"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p>
              <a:pPr algn="ctr" eaLnBrk="1" fontAlgn="auto" hangingPunct="1">
                <a:spcBef>
                  <a:spcPts val="0"/>
                </a:spcBef>
                <a:spcAft>
                  <a:spcPts val="0"/>
                </a:spcAft>
                <a:defRPr/>
              </a:pPr>
              <a:endParaRPr lang="zh-CN" altLang="en-US">
                <a:solidFill>
                  <a:srgbClr val="FFFFFF"/>
                </a:solidFill>
              </a:endParaRPr>
            </a:p>
          </p:txBody>
        </p:sp>
      </p:grpSp>
      <p:sp>
        <p:nvSpPr>
          <p:cNvPr id="21" name="文本框 20"/>
          <p:cNvSpPr txBox="1"/>
          <p:nvPr/>
        </p:nvSpPr>
        <p:spPr>
          <a:xfrm>
            <a:off x="1281430" y="422275"/>
            <a:ext cx="5005705" cy="583565"/>
          </a:xfrm>
          <a:prstGeom prst="rect">
            <a:avLst/>
          </a:prstGeom>
          <a:noFill/>
        </p:spPr>
        <p:txBody>
          <a:bodyPr wrap="none" rtlCol="0" anchor="t">
            <a:spAutoFit/>
          </a:bodyPr>
          <a:p>
            <a:pPr algn="l" eaLnBrk="1" fontAlgn="auto" hangingPunct="1">
              <a:spcBef>
                <a:spcPts val="0"/>
              </a:spcBef>
              <a:spcAft>
                <a:spcPts val="0"/>
              </a:spcAft>
              <a:defRPr/>
            </a:pPr>
            <a:r>
              <a:rPr lang="en-US" altLang="zh-CN" sz="3200" b="1" kern="0" spc="100" dirty="0">
                <a:solidFill>
                  <a:schemeClr val="accent1"/>
                </a:solidFill>
                <a:latin typeface="微软雅黑" panose="020B0503020204020204" pitchFamily="34" charset="-122"/>
                <a:ea typeface="微软雅黑" panose="020B0503020204020204" pitchFamily="34" charset="-122"/>
                <a:sym typeface="+mn-ea"/>
              </a:rPr>
              <a:t>Truth theory reviewed</a:t>
            </a:r>
            <a:endParaRPr lang="zh-CN" altLang="en-US"/>
          </a:p>
        </p:txBody>
      </p:sp>
      <p:sp>
        <p:nvSpPr>
          <p:cNvPr id="32" name="文本框 31"/>
          <p:cNvSpPr txBox="1"/>
          <p:nvPr/>
        </p:nvSpPr>
        <p:spPr>
          <a:xfrm>
            <a:off x="7084695" y="483870"/>
            <a:ext cx="4993005" cy="460375"/>
          </a:xfrm>
          <a:prstGeom prst="rect">
            <a:avLst/>
          </a:prstGeom>
          <a:noFill/>
        </p:spPr>
        <p:txBody>
          <a:bodyPr wrap="square" rtlCol="0">
            <a:spAutoFit/>
          </a:bodyPr>
          <a:p>
            <a:r>
              <a:rPr lang="en-US" altLang="zh-CN" sz="2400"/>
              <a:t>2.2 OBJECTIONS AND DEFENCE</a:t>
            </a:r>
            <a:endParaRPr lang="en-US" altLang="zh-CN" sz="2400"/>
          </a:p>
        </p:txBody>
      </p:sp>
      <p:grpSp>
        <p:nvGrpSpPr>
          <p:cNvPr id="33" name="组合 32"/>
          <p:cNvGrpSpPr/>
          <p:nvPr/>
        </p:nvGrpSpPr>
        <p:grpSpPr>
          <a:xfrm>
            <a:off x="236220" y="1661160"/>
            <a:ext cx="3088640" cy="1013460"/>
            <a:chOff x="780" y="2776"/>
            <a:chExt cx="5599" cy="1409"/>
          </a:xfrm>
          <a:solidFill>
            <a:schemeClr val="dk1"/>
          </a:solidFill>
        </p:grpSpPr>
        <p:sp>
          <p:nvSpPr>
            <p:cNvPr id="34" name="文本框 33"/>
            <p:cNvSpPr txBox="1"/>
            <p:nvPr/>
          </p:nvSpPr>
          <p:spPr>
            <a:xfrm>
              <a:off x="2385" y="2776"/>
              <a:ext cx="3994" cy="897"/>
            </a:xfrm>
            <a:prstGeom prst="rect">
              <a:avLst/>
            </a:prstGeom>
            <a:grpFill/>
          </p:spPr>
          <p:txBody>
            <a:bodyPr wrap="square" rtlCol="0">
              <a:spAutoFit/>
            </a:bodyPr>
            <a:p>
              <a:r>
                <a:rPr lang="en-US" altLang="zh-CN" sz="1800" b="1">
                  <a:solidFill>
                    <a:schemeClr val="bg1"/>
                  </a:solidFill>
                  <a:latin typeface="微软雅黑" panose="020B0503020204020204" pitchFamily="34" charset="-122"/>
                  <a:ea typeface="微软雅黑" panose="020B0503020204020204" pitchFamily="34" charset="-122"/>
                </a:rPr>
                <a:t>Objections to coherence</a:t>
              </a:r>
              <a:endParaRPr lang="en-US" altLang="zh-CN" sz="1800" b="1">
                <a:solidFill>
                  <a:schemeClr val="bg1"/>
                </a:solidFill>
                <a:latin typeface="微软雅黑" panose="020B0503020204020204" pitchFamily="34" charset="-122"/>
                <a:ea typeface="微软雅黑" panose="020B0503020204020204" pitchFamily="34" charset="-122"/>
              </a:endParaRPr>
            </a:p>
          </p:txBody>
        </p:sp>
        <p:pic>
          <p:nvPicPr>
            <p:cNvPr id="35" name="图片 34" descr="38"/>
            <p:cNvPicPr>
              <a:picLocks noChangeAspect="1"/>
            </p:cNvPicPr>
            <p:nvPr/>
          </p:nvPicPr>
          <p:blipFill>
            <a:blip r:embed="rId1"/>
            <a:stretch>
              <a:fillRect/>
            </a:stretch>
          </p:blipFill>
          <p:spPr>
            <a:xfrm>
              <a:off x="780" y="2776"/>
              <a:ext cx="1603" cy="1409"/>
            </a:xfrm>
            <a:prstGeom prst="rect">
              <a:avLst/>
            </a:prstGeom>
            <a:grpFill/>
            <a:ln w="9525">
              <a:noFill/>
            </a:ln>
          </p:spPr>
        </p:pic>
      </p:grpSp>
      <p:sp>
        <p:nvSpPr>
          <p:cNvPr id="36" name="文本框 35"/>
          <p:cNvSpPr txBox="1"/>
          <p:nvPr/>
        </p:nvSpPr>
        <p:spPr>
          <a:xfrm>
            <a:off x="1591310" y="2411730"/>
            <a:ext cx="9009380" cy="922020"/>
          </a:xfrm>
          <a:prstGeom prst="rect">
            <a:avLst/>
          </a:prstGeom>
          <a:noFill/>
        </p:spPr>
        <p:txBody>
          <a:bodyPr wrap="square" rtlCol="0">
            <a:spAutoFit/>
          </a:bodyPr>
          <a:p>
            <a:r>
              <a:rPr lang="en-US" altLang="zh-CN" b="1">
                <a:latin typeface="微软雅黑" panose="020B0503020204020204" pitchFamily="34" charset="-122"/>
                <a:ea typeface="微软雅黑" panose="020B0503020204020204" pitchFamily="34" charset="-122"/>
              </a:rPr>
              <a:t>The coherence theory cannot discriminate truth from falsehood,and it can not justify the principles like (non-contradition):</a:t>
            </a:r>
            <a:endParaRPr lang="en-US" altLang="zh-CN" b="1">
              <a:latin typeface="微软雅黑" panose="020B0503020204020204" pitchFamily="34" charset="-122"/>
              <a:ea typeface="微软雅黑" panose="020B0503020204020204" pitchFamily="34" charset="-122"/>
            </a:endParaRPr>
          </a:p>
          <a:p>
            <a:r>
              <a:rPr lang="en-US" altLang="zh-CN" b="1">
                <a:latin typeface="微软雅黑" panose="020B0503020204020204" pitchFamily="34" charset="-122"/>
                <a:ea typeface="微软雅黑" panose="020B0503020204020204" pitchFamily="34" charset="-122"/>
              </a:rPr>
              <a:t>  if p is true,not-p is not true.   </a:t>
            </a:r>
            <a:endParaRPr lang="en-US" altLang="zh-CN" b="1">
              <a:latin typeface="微软雅黑" panose="020B0503020204020204" pitchFamily="34" charset="-122"/>
              <a:ea typeface="微软雅黑" panose="020B0503020204020204" pitchFamily="34" charset="-122"/>
            </a:endParaRPr>
          </a:p>
        </p:txBody>
      </p:sp>
      <p:sp>
        <p:nvSpPr>
          <p:cNvPr id="37" name="文本框 36"/>
          <p:cNvSpPr txBox="1"/>
          <p:nvPr/>
        </p:nvSpPr>
        <p:spPr>
          <a:xfrm>
            <a:off x="1243965" y="3884295"/>
            <a:ext cx="1583690" cy="1476375"/>
          </a:xfrm>
          <a:prstGeom prst="rect">
            <a:avLst/>
          </a:prstGeom>
          <a:noFill/>
        </p:spPr>
        <p:txBody>
          <a:bodyPr wrap="square" rtlCol="0">
            <a:spAutoFit/>
          </a:bodyPr>
          <a:p>
            <a:r>
              <a:rPr lang="en-US" altLang="zh-CN">
                <a:latin typeface="SentyBrush" panose="03000600000000000000" charset="0"/>
              </a:rPr>
              <a:t>If fiction can constitude such a system </a:t>
            </a:r>
            <a:endParaRPr lang="en-US" altLang="zh-CN">
              <a:latin typeface="SentyBrush" panose="03000600000000000000" charset="0"/>
            </a:endParaRPr>
          </a:p>
        </p:txBody>
      </p:sp>
      <p:sp>
        <p:nvSpPr>
          <p:cNvPr id="38" name="文本框 37"/>
          <p:cNvSpPr txBox="1"/>
          <p:nvPr/>
        </p:nvSpPr>
        <p:spPr>
          <a:xfrm>
            <a:off x="3324860" y="3543935"/>
            <a:ext cx="7028815" cy="645160"/>
          </a:xfrm>
          <a:prstGeom prst="rect">
            <a:avLst/>
          </a:prstGeom>
          <a:noFill/>
        </p:spPr>
        <p:txBody>
          <a:bodyPr wrap="square" rtlCol="0">
            <a:spAutoFit/>
          </a:bodyPr>
          <a:p>
            <a:r>
              <a:rPr lang="en-US" altLang="zh-CN">
                <a:solidFill>
                  <a:schemeClr val="accent2">
                    <a:lumMod val="75000"/>
                  </a:schemeClr>
                </a:solidFill>
                <a:latin typeface="SentyBrush" panose="03000600000000000000" charset="0"/>
              </a:rPr>
              <a:t>yes</a:t>
            </a:r>
            <a:r>
              <a:rPr lang="en-US" altLang="zh-CN">
                <a:latin typeface="SentyBrush" panose="03000600000000000000" charset="0"/>
              </a:rPr>
              <a:t> ,then,participation insuch a system is clearly insufficient for thruth . </a:t>
            </a:r>
            <a:endParaRPr lang="en-US" altLang="zh-CN">
              <a:latin typeface="SentyBrush" panose="03000600000000000000" charset="0"/>
            </a:endParaRPr>
          </a:p>
        </p:txBody>
      </p:sp>
      <p:sp>
        <p:nvSpPr>
          <p:cNvPr id="39" name="文本框 38"/>
          <p:cNvSpPr txBox="1"/>
          <p:nvPr/>
        </p:nvSpPr>
        <p:spPr>
          <a:xfrm>
            <a:off x="3437890" y="4632325"/>
            <a:ext cx="7028815" cy="922020"/>
          </a:xfrm>
          <a:prstGeom prst="rect">
            <a:avLst/>
          </a:prstGeom>
          <a:noFill/>
        </p:spPr>
        <p:txBody>
          <a:bodyPr wrap="square" rtlCol="0">
            <a:spAutoFit/>
          </a:bodyPr>
          <a:p>
            <a:r>
              <a:rPr lang="en-US" altLang="zh-CN">
                <a:solidFill>
                  <a:schemeClr val="accent2">
                    <a:lumMod val="75000"/>
                  </a:schemeClr>
                </a:solidFill>
                <a:latin typeface="SentyBrush" panose="03000600000000000000" charset="0"/>
              </a:rPr>
              <a:t>No</a:t>
            </a:r>
            <a:r>
              <a:rPr lang="en-US" altLang="zh-CN">
                <a:latin typeface="SentyBrush" panose="03000600000000000000" charset="0"/>
              </a:rPr>
              <a:t> ,then,it appears that truth is not constituted purely in inter-proposition relations---the propositions in question have to meet some other conditions.</a:t>
            </a:r>
            <a:endParaRPr lang="en-US" altLang="zh-CN">
              <a:latin typeface="SentyBrush" panose="03000600000000000000" charset="0"/>
            </a:endParaRPr>
          </a:p>
        </p:txBody>
      </p:sp>
      <p:cxnSp>
        <p:nvCxnSpPr>
          <p:cNvPr id="40" name="直接箭头连接符 39"/>
          <p:cNvCxnSpPr>
            <a:endCxn id="38" idx="1"/>
          </p:cNvCxnSpPr>
          <p:nvPr/>
        </p:nvCxnSpPr>
        <p:spPr>
          <a:xfrm flipV="1">
            <a:off x="2729230" y="3866515"/>
            <a:ext cx="595630" cy="49530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cxnSp>
        <p:nvCxnSpPr>
          <p:cNvPr id="41" name="直接箭头连接符 40"/>
          <p:cNvCxnSpPr/>
          <p:nvPr/>
        </p:nvCxnSpPr>
        <p:spPr>
          <a:xfrm>
            <a:off x="2714625" y="4885055"/>
            <a:ext cx="679450" cy="325120"/>
          </a:xfrm>
          <a:prstGeom prst="straightConnector1">
            <a:avLst/>
          </a:prstGeom>
          <a:ln>
            <a:solidFill>
              <a:srgbClr val="000000"/>
            </a:solidFill>
            <a:tailEnd type="arrow"/>
          </a:ln>
        </p:spPr>
        <p:style>
          <a:lnRef idx="1">
            <a:schemeClr val="accent1"/>
          </a:lnRef>
          <a:fillRef idx="0">
            <a:schemeClr val="accent1"/>
          </a:fillRef>
          <a:effectRef idx="0">
            <a:schemeClr val="accent1"/>
          </a:effectRef>
          <a:fontRef idx="minor">
            <a:schemeClr val="tx1"/>
          </a:fontRef>
        </p:style>
      </p:cxnSp>
      <p:grpSp>
        <p:nvGrpSpPr>
          <p:cNvPr id="42" name="组合 41"/>
          <p:cNvGrpSpPr/>
          <p:nvPr/>
        </p:nvGrpSpPr>
        <p:grpSpPr>
          <a:xfrm>
            <a:off x="9734550" y="3555365"/>
            <a:ext cx="622935" cy="598805"/>
            <a:chOff x="14342" y="2258"/>
            <a:chExt cx="1137" cy="1246"/>
          </a:xfrm>
        </p:grpSpPr>
        <p:sp>
          <p:nvSpPr>
            <p:cNvPr id="252" name=" 252"/>
            <p:cNvSpPr/>
            <p:nvPr/>
          </p:nvSpPr>
          <p:spPr>
            <a:xfrm rot="2640000">
              <a:off x="14342" y="2315"/>
              <a:ext cx="1137" cy="1180"/>
            </a:xfrm>
            <a:prstGeom prst="mathPlus">
              <a:avLst>
                <a:gd name="adj1" fmla="val 922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184" name=" 184"/>
            <p:cNvSpPr/>
            <p:nvPr/>
          </p:nvSpPr>
          <p:spPr>
            <a:xfrm>
              <a:off x="14343" y="2258"/>
              <a:ext cx="1136" cy="1247"/>
            </a:xfrm>
            <a:prstGeom prst="ellipse">
              <a:avLst/>
            </a:prstGeom>
            <a:noFill/>
            <a:ln w="63500" cmpd="sng">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grpSp>
        <p:nvGrpSpPr>
          <p:cNvPr id="43" name="组合 42"/>
          <p:cNvGrpSpPr/>
          <p:nvPr/>
        </p:nvGrpSpPr>
        <p:grpSpPr>
          <a:xfrm>
            <a:off x="9734550" y="5319395"/>
            <a:ext cx="622935" cy="598805"/>
            <a:chOff x="14342" y="2258"/>
            <a:chExt cx="1137" cy="1246"/>
          </a:xfrm>
        </p:grpSpPr>
        <p:sp>
          <p:nvSpPr>
            <p:cNvPr id="44" name=" 252"/>
            <p:cNvSpPr/>
            <p:nvPr/>
          </p:nvSpPr>
          <p:spPr>
            <a:xfrm rot="2640000">
              <a:off x="14342" y="2315"/>
              <a:ext cx="1137" cy="1180"/>
            </a:xfrm>
            <a:prstGeom prst="mathPlus">
              <a:avLst>
                <a:gd name="adj1" fmla="val 922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5" name=" 184"/>
            <p:cNvSpPr/>
            <p:nvPr/>
          </p:nvSpPr>
          <p:spPr>
            <a:xfrm>
              <a:off x="14343" y="2258"/>
              <a:ext cx="1136" cy="1247"/>
            </a:xfrm>
            <a:prstGeom prst="ellipse">
              <a:avLst/>
            </a:prstGeom>
            <a:noFill/>
            <a:ln w="63500" cmpd="sng">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gr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49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492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 name="그룹 9"/>
          <p:cNvGrpSpPr/>
          <p:nvPr/>
        </p:nvGrpSpPr>
        <p:grpSpPr>
          <a:xfrm>
            <a:off x="631826" y="258763"/>
            <a:ext cx="746125" cy="909637"/>
            <a:chOff x="2523173" y="4047333"/>
            <a:chExt cx="746125" cy="909637"/>
          </a:xfrm>
          <a:solidFill>
            <a:schemeClr val="accent2"/>
          </a:solidFill>
        </p:grpSpPr>
        <p:sp>
          <p:nvSpPr>
            <p:cNvPr id="12"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2</a:t>
              </a:r>
              <a:endParaRPr lang="en-US" altLang="zh-CN" sz="2400" b="1" dirty="0">
                <a:solidFill>
                  <a:srgbClr val="FFFFFF"/>
                </a:solidFill>
                <a:effectLst>
                  <a:outerShdw blurRad="38100" dist="38100" dir="2700000" algn="tl">
                    <a:srgbClr val="000000">
                      <a:alpha val="43137"/>
                    </a:srgbClr>
                  </a:outerShdw>
                </a:effectLst>
              </a:endParaRPr>
            </a:p>
          </p:txBody>
        </p:sp>
        <p:sp>
          <p:nvSpPr>
            <p:cNvPr id="15"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pic>
        <p:nvPicPr>
          <p:cNvPr id="13" name="그림 12" descr="veve.png"/>
          <p:cNvPicPr>
            <a:picLocks noChangeAspect="1"/>
          </p:cNvPicPr>
          <p:nvPr/>
        </p:nvPicPr>
        <p:blipFill>
          <a:blip r:embed="rId1" cstate="print"/>
          <a:srcRect/>
          <a:stretch>
            <a:fillRect/>
          </a:stretch>
        </p:blipFill>
        <p:spPr bwMode="auto">
          <a:xfrm rot="21203684">
            <a:off x="673892" y="5245480"/>
            <a:ext cx="518629" cy="758735"/>
          </a:xfrm>
          <a:prstGeom prst="rect">
            <a:avLst/>
          </a:prstGeom>
          <a:noFill/>
          <a:ln w="9525">
            <a:noFill/>
            <a:miter lim="800000"/>
            <a:headEnd/>
            <a:tailEnd/>
          </a:ln>
        </p:spPr>
      </p:pic>
      <p:sp>
        <p:nvSpPr>
          <p:cNvPr id="8" name="文本框 7"/>
          <p:cNvSpPr txBox="1"/>
          <p:nvPr/>
        </p:nvSpPr>
        <p:spPr>
          <a:xfrm>
            <a:off x="1281430" y="422275"/>
            <a:ext cx="5005705" cy="583565"/>
          </a:xfrm>
          <a:prstGeom prst="rect">
            <a:avLst/>
          </a:prstGeom>
          <a:noFill/>
        </p:spPr>
        <p:txBody>
          <a:bodyPr wrap="none" rtlCol="0" anchor="t">
            <a:spAutoFit/>
          </a:bodyPr>
          <a:p>
            <a:pPr algn="l" eaLnBrk="1" fontAlgn="auto" hangingPunct="1">
              <a:spcBef>
                <a:spcPts val="0"/>
              </a:spcBef>
              <a:spcAft>
                <a:spcPts val="0"/>
              </a:spcAft>
              <a:defRPr/>
            </a:pPr>
            <a:r>
              <a:rPr lang="en-US" altLang="zh-CN" sz="3200" b="1" kern="0" spc="100" dirty="0">
                <a:solidFill>
                  <a:schemeClr val="accent1"/>
                </a:solidFill>
                <a:latin typeface="微软雅黑" panose="020B0503020204020204" pitchFamily="34" charset="-122"/>
                <a:ea typeface="微软雅黑" panose="020B0503020204020204" pitchFamily="34" charset="-122"/>
                <a:sym typeface="+mn-ea"/>
              </a:rPr>
              <a:t>Truth theory reviewed</a:t>
            </a:r>
            <a:endParaRPr lang="zh-CN" altLang="en-US"/>
          </a:p>
        </p:txBody>
      </p:sp>
      <p:sp>
        <p:nvSpPr>
          <p:cNvPr id="18" name="文本框 17"/>
          <p:cNvSpPr txBox="1"/>
          <p:nvPr/>
        </p:nvSpPr>
        <p:spPr>
          <a:xfrm>
            <a:off x="7084695" y="483870"/>
            <a:ext cx="4993005" cy="460375"/>
          </a:xfrm>
          <a:prstGeom prst="rect">
            <a:avLst/>
          </a:prstGeom>
          <a:noFill/>
        </p:spPr>
        <p:txBody>
          <a:bodyPr wrap="square" rtlCol="0">
            <a:spAutoFit/>
          </a:bodyPr>
          <a:p>
            <a:r>
              <a:rPr lang="en-US" altLang="zh-CN" sz="2400"/>
              <a:t>2.2 OBJECTIONS AND DEFENCE</a:t>
            </a:r>
            <a:endParaRPr lang="en-US" altLang="zh-CN" sz="2400"/>
          </a:p>
        </p:txBody>
      </p:sp>
      <p:grpSp>
        <p:nvGrpSpPr>
          <p:cNvPr id="20" name="组合 19"/>
          <p:cNvGrpSpPr/>
          <p:nvPr/>
        </p:nvGrpSpPr>
        <p:grpSpPr>
          <a:xfrm>
            <a:off x="210820" y="1310640"/>
            <a:ext cx="4982210" cy="1080135"/>
            <a:chOff x="708" y="2064"/>
            <a:chExt cx="7846" cy="1701"/>
          </a:xfrm>
        </p:grpSpPr>
        <p:grpSp>
          <p:nvGrpSpPr>
            <p:cNvPr id="16" name="组合 15"/>
            <p:cNvGrpSpPr/>
            <p:nvPr/>
          </p:nvGrpSpPr>
          <p:grpSpPr>
            <a:xfrm>
              <a:off x="708" y="2064"/>
              <a:ext cx="7846" cy="1701"/>
              <a:chOff x="995" y="2018"/>
              <a:chExt cx="7846" cy="1701"/>
            </a:xfrm>
            <a:solidFill>
              <a:schemeClr val="dk1"/>
            </a:solidFill>
          </p:grpSpPr>
          <p:pic>
            <p:nvPicPr>
              <p:cNvPr id="9" name="图片 8" descr="25 (2)"/>
              <p:cNvPicPr>
                <a:picLocks noChangeAspect="1"/>
              </p:cNvPicPr>
              <p:nvPr/>
            </p:nvPicPr>
            <p:blipFill>
              <a:blip r:embed="rId2"/>
              <a:stretch>
                <a:fillRect/>
              </a:stretch>
            </p:blipFill>
            <p:spPr>
              <a:xfrm>
                <a:off x="995" y="2018"/>
                <a:ext cx="1702" cy="1701"/>
              </a:xfrm>
              <a:prstGeom prst="rect">
                <a:avLst/>
              </a:prstGeom>
              <a:grpFill/>
              <a:ln w="9525">
                <a:noFill/>
              </a:ln>
            </p:spPr>
          </p:pic>
          <p:sp>
            <p:nvSpPr>
              <p:cNvPr id="11" name="文本框 10"/>
              <p:cNvSpPr txBox="1"/>
              <p:nvPr/>
            </p:nvSpPr>
            <p:spPr>
              <a:xfrm>
                <a:off x="2625" y="2579"/>
                <a:ext cx="6216" cy="580"/>
              </a:xfrm>
              <a:prstGeom prst="rect">
                <a:avLst/>
              </a:prstGeom>
              <a:grpFill/>
            </p:spPr>
            <p:txBody>
              <a:bodyPr wrap="square" rtlCol="0" anchor="t">
                <a:spAutoFit/>
              </a:bodyPr>
              <a:p>
                <a:r>
                  <a:rPr lang="en-US" altLang="zh-CN" b="1">
                    <a:solidFill>
                      <a:schemeClr val="bg1"/>
                    </a:solidFill>
                    <a:latin typeface="微软雅黑" panose="020B0503020204020204" pitchFamily="34" charset="-122"/>
                    <a:ea typeface="微软雅黑" panose="020B0503020204020204" pitchFamily="34" charset="-122"/>
                    <a:sym typeface="+mn-ea"/>
                  </a:rPr>
                  <a:t>Coherentism's possible defence</a:t>
                </a:r>
                <a:endParaRPr lang="en-US" altLang="zh-CN" b="1">
                  <a:solidFill>
                    <a:schemeClr val="bg1"/>
                  </a:solidFill>
                  <a:latin typeface="微软雅黑" panose="020B0503020204020204" pitchFamily="34" charset="-122"/>
                  <a:ea typeface="微软雅黑" panose="020B0503020204020204" pitchFamily="34" charset="-122"/>
                  <a:sym typeface="+mn-ea"/>
                </a:endParaRPr>
              </a:p>
            </p:txBody>
          </p:sp>
        </p:grpSp>
        <p:sp>
          <p:nvSpPr>
            <p:cNvPr id="17" name="等腰三角形 16"/>
            <p:cNvSpPr/>
            <p:nvPr/>
          </p:nvSpPr>
          <p:spPr>
            <a:xfrm rot="10800000">
              <a:off x="6200" y="3205"/>
              <a:ext cx="401" cy="4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梯形 18"/>
            <p:cNvSpPr/>
            <p:nvPr/>
          </p:nvSpPr>
          <p:spPr>
            <a:xfrm rot="10800000">
              <a:off x="6601" y="3204"/>
              <a:ext cx="1738" cy="425"/>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 name="文本框 1"/>
          <p:cNvSpPr txBox="1"/>
          <p:nvPr/>
        </p:nvSpPr>
        <p:spPr>
          <a:xfrm>
            <a:off x="1281430" y="2390775"/>
            <a:ext cx="10169525" cy="1753235"/>
          </a:xfrm>
          <a:prstGeom prst="rect">
            <a:avLst/>
          </a:prstGeom>
          <a:noFill/>
        </p:spPr>
        <p:txBody>
          <a:bodyPr wrap="square" rtlCol="0">
            <a:spAutoFit/>
          </a:bodyPr>
          <a:p>
            <a:r>
              <a:rPr lang="zh-CN" altLang="en-US" b="1"/>
              <a:t>First, </a:t>
            </a:r>
            <a:r>
              <a:rPr lang="en-US" altLang="zh-CN" b="1"/>
              <a:t>we can </a:t>
            </a:r>
            <a:r>
              <a:rPr lang="zh-CN" altLang="en-US" b="1"/>
              <a:t>go </a:t>
            </a:r>
            <a:r>
              <a:rPr lang="zh-CN" altLang="en-US" b="1">
                <a:solidFill>
                  <a:schemeClr val="accent2">
                    <a:lumMod val="75000"/>
                  </a:schemeClr>
                </a:solidFill>
              </a:rPr>
              <a:t>relativist</a:t>
            </a:r>
            <a:r>
              <a:rPr lang="zh-CN" altLang="en-US" b="1"/>
              <a:t>, conceding that there is indeed</a:t>
            </a:r>
            <a:r>
              <a:rPr lang="zh-CN" altLang="en-US" b="1">
                <a:solidFill>
                  <a:schemeClr val="accent2">
                    <a:lumMod val="75000"/>
                  </a:schemeClr>
                </a:solidFill>
              </a:rPr>
              <a:t> no absolute truth</a:t>
            </a:r>
            <a:r>
              <a:rPr lang="zh-CN" altLang="en-US" b="1"/>
              <a:t>, and embracing the contention that, to the contrary, truth is relative to the system.Principles, like non-contradiction, which seem to require that the truth cannot extend to every conceivable coherent system of propositions, are misconstrued when taken to have that implication. Sure, </a:t>
            </a:r>
            <a:r>
              <a:rPr lang="zh-CN" altLang="en-US" b="1">
                <a:solidFill>
                  <a:srgbClr val="FF0000"/>
                </a:solidFill>
              </a:rPr>
              <a:t>they are valid within systems</a:t>
            </a:r>
            <a:r>
              <a:rPr lang="zh-CN" altLang="en-US" b="1"/>
              <a:t>: no proposition can participate in a coherent system for which its negation is already a member. But they have </a:t>
            </a:r>
            <a:r>
              <a:rPr lang="zh-CN" altLang="en-US" b="1">
                <a:solidFill>
                  <a:schemeClr val="accent2">
                    <a:lumMod val="75000"/>
                  </a:schemeClr>
                </a:solidFill>
              </a:rPr>
              <a:t>no valid application across systems.</a:t>
            </a:r>
            <a:endParaRPr lang="zh-CN" altLang="en-US" b="1">
              <a:solidFill>
                <a:schemeClr val="accent2">
                  <a:lumMod val="75000"/>
                </a:schemeClr>
              </a:solidFill>
            </a:endParaRPr>
          </a:p>
        </p:txBody>
      </p:sp>
      <p:sp>
        <p:nvSpPr>
          <p:cNvPr id="27" name="文本框 26"/>
          <p:cNvSpPr txBox="1"/>
          <p:nvPr/>
        </p:nvSpPr>
        <p:spPr>
          <a:xfrm>
            <a:off x="1291590" y="5355590"/>
            <a:ext cx="9023985" cy="368300"/>
          </a:xfrm>
          <a:prstGeom prst="rect">
            <a:avLst/>
          </a:prstGeom>
          <a:noFill/>
        </p:spPr>
        <p:txBody>
          <a:bodyPr wrap="square" rtlCol="0">
            <a:spAutoFit/>
          </a:bodyPr>
          <a:p>
            <a:r>
              <a:rPr lang="en-US" altLang="zh-CN" b="1"/>
              <a:t>This kind of truth is so weak ,and bring many bad influences.</a:t>
            </a:r>
            <a:r>
              <a:rPr lang="en-US" altLang="zh-CN"/>
              <a:t> </a:t>
            </a:r>
            <a:endParaRPr lang="en-US" altLang="zh-CN"/>
          </a:p>
        </p:txBody>
      </p:sp>
      <p:pic>
        <p:nvPicPr>
          <p:cNvPr id="28" name="그림 12" descr="veve.png"/>
          <p:cNvPicPr>
            <a:picLocks noChangeAspect="1"/>
          </p:cNvPicPr>
          <p:nvPr/>
        </p:nvPicPr>
        <p:blipFill>
          <a:blip r:embed="rId1" cstate="print"/>
          <a:srcRect/>
          <a:stretch>
            <a:fillRect/>
          </a:stretch>
        </p:blipFill>
        <p:spPr bwMode="auto">
          <a:xfrm rot="21203684">
            <a:off x="673892" y="2331465"/>
            <a:ext cx="518629" cy="758735"/>
          </a:xfrm>
          <a:prstGeom prst="rect">
            <a:avLst/>
          </a:prstGeom>
          <a:noFill/>
          <a:ln w="9525">
            <a:noFill/>
            <a:miter lim="800000"/>
            <a:headEnd/>
            <a:tailEnd/>
          </a:ln>
        </p:spPr>
      </p:pic>
      <p:grpSp>
        <p:nvGrpSpPr>
          <p:cNvPr id="30" name="组合 29"/>
          <p:cNvGrpSpPr/>
          <p:nvPr/>
        </p:nvGrpSpPr>
        <p:grpSpPr>
          <a:xfrm>
            <a:off x="7232015" y="3997325"/>
            <a:ext cx="4845685" cy="1362710"/>
            <a:chOff x="11389" y="6295"/>
            <a:chExt cx="7631" cy="2146"/>
          </a:xfrm>
        </p:grpSpPr>
        <p:grpSp>
          <p:nvGrpSpPr>
            <p:cNvPr id="5" name="组合 4"/>
            <p:cNvGrpSpPr/>
            <p:nvPr/>
          </p:nvGrpSpPr>
          <p:grpSpPr>
            <a:xfrm rot="0" flipH="1">
              <a:off x="11389" y="6517"/>
              <a:ext cx="7631" cy="1701"/>
              <a:chOff x="708" y="2064"/>
              <a:chExt cx="7631" cy="1701"/>
            </a:xfrm>
          </p:grpSpPr>
          <p:grpSp>
            <p:nvGrpSpPr>
              <p:cNvPr id="14" name="组合 13"/>
              <p:cNvGrpSpPr/>
              <p:nvPr/>
            </p:nvGrpSpPr>
            <p:grpSpPr>
              <a:xfrm>
                <a:off x="708" y="2064"/>
                <a:ext cx="7631" cy="1701"/>
                <a:chOff x="995" y="2018"/>
                <a:chExt cx="7631" cy="1701"/>
              </a:xfrm>
              <a:solidFill>
                <a:schemeClr val="dk1"/>
              </a:solidFill>
            </p:grpSpPr>
            <p:pic>
              <p:nvPicPr>
                <p:cNvPr id="21" name="图片 20" descr="25 (2)"/>
                <p:cNvPicPr>
                  <a:picLocks noChangeAspect="1"/>
                </p:cNvPicPr>
                <p:nvPr/>
              </p:nvPicPr>
              <p:blipFill>
                <a:blip r:embed="rId2"/>
                <a:stretch>
                  <a:fillRect/>
                </a:stretch>
              </p:blipFill>
              <p:spPr>
                <a:xfrm>
                  <a:off x="995" y="2018"/>
                  <a:ext cx="1702" cy="1701"/>
                </a:xfrm>
                <a:prstGeom prst="rect">
                  <a:avLst/>
                </a:prstGeom>
                <a:grpFill/>
                <a:ln w="9525">
                  <a:noFill/>
                </a:ln>
              </p:spPr>
            </p:pic>
            <p:sp>
              <p:nvSpPr>
                <p:cNvPr id="22" name="文本框 21"/>
                <p:cNvSpPr txBox="1"/>
                <p:nvPr/>
              </p:nvSpPr>
              <p:spPr>
                <a:xfrm>
                  <a:off x="2410" y="2579"/>
                  <a:ext cx="6216" cy="580"/>
                </a:xfrm>
                <a:prstGeom prst="rect">
                  <a:avLst/>
                </a:prstGeom>
                <a:grpFill/>
              </p:spPr>
              <p:txBody>
                <a:bodyPr wrap="square" rtlCol="0" anchor="t">
                  <a:spAutoFit/>
                </a:bodyPr>
                <a:p>
                  <a:r>
                    <a:rPr lang="en-US" altLang="zh-CN" b="1">
                      <a:solidFill>
                        <a:schemeClr val="bg1"/>
                      </a:solidFill>
                      <a:latin typeface="微软雅黑" panose="020B0503020204020204" pitchFamily="34" charset="-122"/>
                      <a:ea typeface="微软雅黑" panose="020B0503020204020204" pitchFamily="34" charset="-122"/>
                      <a:sym typeface="+mn-ea"/>
                    </a:rPr>
                    <a:t>        Anti-defence</a:t>
                  </a:r>
                  <a:endParaRPr lang="en-US" altLang="zh-CN" b="1">
                    <a:solidFill>
                      <a:schemeClr val="bg1"/>
                    </a:solidFill>
                    <a:latin typeface="微软雅黑" panose="020B0503020204020204" pitchFamily="34" charset="-122"/>
                    <a:ea typeface="微软雅黑" panose="020B0503020204020204" pitchFamily="34" charset="-122"/>
                    <a:sym typeface="+mn-ea"/>
                  </a:endParaRPr>
                </a:p>
              </p:txBody>
            </p:sp>
          </p:grpSp>
          <p:sp>
            <p:nvSpPr>
              <p:cNvPr id="23" name="等腰三角形 22"/>
              <p:cNvSpPr/>
              <p:nvPr/>
            </p:nvSpPr>
            <p:spPr>
              <a:xfrm rot="10800000">
                <a:off x="6200" y="3205"/>
                <a:ext cx="401" cy="4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梯形 23"/>
              <p:cNvSpPr/>
              <p:nvPr/>
            </p:nvSpPr>
            <p:spPr>
              <a:xfrm rot="10800000">
                <a:off x="6601" y="3204"/>
                <a:ext cx="1738" cy="425"/>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29" name="图片 28" descr="39"/>
            <p:cNvPicPr>
              <a:picLocks noChangeAspect="1"/>
            </p:cNvPicPr>
            <p:nvPr/>
          </p:nvPicPr>
          <p:blipFill>
            <a:blip r:embed="rId3"/>
            <a:stretch>
              <a:fillRect/>
            </a:stretch>
          </p:blipFill>
          <p:spPr>
            <a:xfrm>
              <a:off x="17206" y="6295"/>
              <a:ext cx="1814" cy="2147"/>
            </a:xfrm>
            <a:prstGeom prst="rect">
              <a:avLst/>
            </a:prstGeom>
            <a:noFill/>
            <a:ln w="9525">
              <a:noFill/>
            </a:ln>
          </p:spPr>
        </p:pic>
      </p:gr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49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492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 name="그룹 9"/>
          <p:cNvGrpSpPr/>
          <p:nvPr/>
        </p:nvGrpSpPr>
        <p:grpSpPr>
          <a:xfrm>
            <a:off x="631826" y="258763"/>
            <a:ext cx="746125" cy="909637"/>
            <a:chOff x="2523173" y="4047333"/>
            <a:chExt cx="746125" cy="909637"/>
          </a:xfrm>
          <a:solidFill>
            <a:schemeClr val="accent2"/>
          </a:solidFill>
        </p:grpSpPr>
        <p:sp>
          <p:nvSpPr>
            <p:cNvPr id="12"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2</a:t>
              </a:r>
              <a:endParaRPr lang="en-US" altLang="zh-CN" sz="2400" b="1" dirty="0">
                <a:solidFill>
                  <a:srgbClr val="FFFFFF"/>
                </a:solidFill>
                <a:effectLst>
                  <a:outerShdw blurRad="38100" dist="38100" dir="2700000" algn="tl">
                    <a:srgbClr val="000000">
                      <a:alpha val="43137"/>
                    </a:srgbClr>
                  </a:outerShdw>
                </a:effectLst>
              </a:endParaRPr>
            </a:p>
          </p:txBody>
        </p:sp>
        <p:sp>
          <p:nvSpPr>
            <p:cNvPr id="15"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pic>
        <p:nvPicPr>
          <p:cNvPr id="13" name="그림 12" descr="veve.png"/>
          <p:cNvPicPr>
            <a:picLocks noChangeAspect="1"/>
          </p:cNvPicPr>
          <p:nvPr/>
        </p:nvPicPr>
        <p:blipFill>
          <a:blip r:embed="rId1" cstate="print"/>
          <a:srcRect/>
          <a:stretch>
            <a:fillRect/>
          </a:stretch>
        </p:blipFill>
        <p:spPr bwMode="auto">
          <a:xfrm rot="21203684">
            <a:off x="720882" y="4974335"/>
            <a:ext cx="518629" cy="758735"/>
          </a:xfrm>
          <a:prstGeom prst="rect">
            <a:avLst/>
          </a:prstGeom>
          <a:noFill/>
          <a:ln w="9525">
            <a:noFill/>
            <a:miter lim="800000"/>
            <a:headEnd/>
            <a:tailEnd/>
          </a:ln>
        </p:spPr>
      </p:pic>
      <p:sp>
        <p:nvSpPr>
          <p:cNvPr id="8" name="文本框 7"/>
          <p:cNvSpPr txBox="1"/>
          <p:nvPr/>
        </p:nvSpPr>
        <p:spPr>
          <a:xfrm>
            <a:off x="1281430" y="422275"/>
            <a:ext cx="5005705" cy="583565"/>
          </a:xfrm>
          <a:prstGeom prst="rect">
            <a:avLst/>
          </a:prstGeom>
          <a:noFill/>
        </p:spPr>
        <p:txBody>
          <a:bodyPr wrap="none" rtlCol="0" anchor="t">
            <a:spAutoFit/>
          </a:bodyPr>
          <a:p>
            <a:pPr algn="l" eaLnBrk="1" fontAlgn="auto" hangingPunct="1">
              <a:spcBef>
                <a:spcPts val="0"/>
              </a:spcBef>
              <a:spcAft>
                <a:spcPts val="0"/>
              </a:spcAft>
              <a:defRPr/>
            </a:pPr>
            <a:r>
              <a:rPr lang="en-US" altLang="zh-CN" sz="3200" b="1" kern="0" spc="100" dirty="0">
                <a:solidFill>
                  <a:schemeClr val="accent1"/>
                </a:solidFill>
                <a:latin typeface="微软雅黑" panose="020B0503020204020204" pitchFamily="34" charset="-122"/>
                <a:ea typeface="微软雅黑" panose="020B0503020204020204" pitchFamily="34" charset="-122"/>
                <a:sym typeface="+mn-ea"/>
              </a:rPr>
              <a:t>Truth theory reviewed</a:t>
            </a:r>
            <a:endParaRPr lang="zh-CN" altLang="en-US"/>
          </a:p>
        </p:txBody>
      </p:sp>
      <p:sp>
        <p:nvSpPr>
          <p:cNvPr id="18" name="文本框 17"/>
          <p:cNvSpPr txBox="1"/>
          <p:nvPr/>
        </p:nvSpPr>
        <p:spPr>
          <a:xfrm>
            <a:off x="7084695" y="483870"/>
            <a:ext cx="4993005" cy="460375"/>
          </a:xfrm>
          <a:prstGeom prst="rect">
            <a:avLst/>
          </a:prstGeom>
          <a:noFill/>
        </p:spPr>
        <p:txBody>
          <a:bodyPr wrap="square" rtlCol="0">
            <a:spAutoFit/>
          </a:bodyPr>
          <a:p>
            <a:r>
              <a:rPr lang="en-US" altLang="zh-CN" sz="2400"/>
              <a:t>2.2 OBJECTIONS AND DEFENCE</a:t>
            </a:r>
            <a:endParaRPr lang="en-US" altLang="zh-CN" sz="2400"/>
          </a:p>
        </p:txBody>
      </p:sp>
      <p:grpSp>
        <p:nvGrpSpPr>
          <p:cNvPr id="20" name="组合 19"/>
          <p:cNvGrpSpPr/>
          <p:nvPr/>
        </p:nvGrpSpPr>
        <p:grpSpPr>
          <a:xfrm>
            <a:off x="210820" y="1310640"/>
            <a:ext cx="4982210" cy="1080135"/>
            <a:chOff x="708" y="2064"/>
            <a:chExt cx="7846" cy="1701"/>
          </a:xfrm>
        </p:grpSpPr>
        <p:grpSp>
          <p:nvGrpSpPr>
            <p:cNvPr id="16" name="组合 15"/>
            <p:cNvGrpSpPr/>
            <p:nvPr/>
          </p:nvGrpSpPr>
          <p:grpSpPr>
            <a:xfrm>
              <a:off x="708" y="2064"/>
              <a:ext cx="7846" cy="1701"/>
              <a:chOff x="995" y="2018"/>
              <a:chExt cx="7846" cy="1701"/>
            </a:xfrm>
            <a:solidFill>
              <a:schemeClr val="dk1"/>
            </a:solidFill>
          </p:grpSpPr>
          <p:pic>
            <p:nvPicPr>
              <p:cNvPr id="9" name="图片 8" descr="25 (2)"/>
              <p:cNvPicPr>
                <a:picLocks noChangeAspect="1"/>
              </p:cNvPicPr>
              <p:nvPr/>
            </p:nvPicPr>
            <p:blipFill>
              <a:blip r:embed="rId2"/>
              <a:stretch>
                <a:fillRect/>
              </a:stretch>
            </p:blipFill>
            <p:spPr>
              <a:xfrm>
                <a:off x="995" y="2018"/>
                <a:ext cx="1702" cy="1701"/>
              </a:xfrm>
              <a:prstGeom prst="rect">
                <a:avLst/>
              </a:prstGeom>
              <a:grpFill/>
              <a:ln w="9525">
                <a:noFill/>
              </a:ln>
            </p:spPr>
          </p:pic>
          <p:sp>
            <p:nvSpPr>
              <p:cNvPr id="11" name="文本框 10"/>
              <p:cNvSpPr txBox="1"/>
              <p:nvPr/>
            </p:nvSpPr>
            <p:spPr>
              <a:xfrm>
                <a:off x="2625" y="2579"/>
                <a:ext cx="6216" cy="580"/>
              </a:xfrm>
              <a:prstGeom prst="rect">
                <a:avLst/>
              </a:prstGeom>
              <a:grpFill/>
            </p:spPr>
            <p:txBody>
              <a:bodyPr wrap="square" rtlCol="0" anchor="t">
                <a:spAutoFit/>
              </a:bodyPr>
              <a:p>
                <a:r>
                  <a:rPr lang="en-US" altLang="zh-CN" b="1">
                    <a:solidFill>
                      <a:schemeClr val="bg1"/>
                    </a:solidFill>
                    <a:latin typeface="微软雅黑" panose="020B0503020204020204" pitchFamily="34" charset="-122"/>
                    <a:ea typeface="微软雅黑" panose="020B0503020204020204" pitchFamily="34" charset="-122"/>
                    <a:sym typeface="+mn-ea"/>
                  </a:rPr>
                  <a:t>Coherentism's possible defence</a:t>
                </a:r>
                <a:endParaRPr lang="en-US" altLang="zh-CN" b="1">
                  <a:solidFill>
                    <a:schemeClr val="bg1"/>
                  </a:solidFill>
                  <a:latin typeface="微软雅黑" panose="020B0503020204020204" pitchFamily="34" charset="-122"/>
                  <a:ea typeface="微软雅黑" panose="020B0503020204020204" pitchFamily="34" charset="-122"/>
                  <a:sym typeface="+mn-ea"/>
                </a:endParaRPr>
              </a:p>
            </p:txBody>
          </p:sp>
        </p:grpSp>
        <p:sp>
          <p:nvSpPr>
            <p:cNvPr id="17" name="等腰三角形 16"/>
            <p:cNvSpPr/>
            <p:nvPr/>
          </p:nvSpPr>
          <p:spPr>
            <a:xfrm rot="10800000">
              <a:off x="6200" y="3205"/>
              <a:ext cx="401" cy="4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梯形 18"/>
            <p:cNvSpPr/>
            <p:nvPr/>
          </p:nvSpPr>
          <p:spPr>
            <a:xfrm rot="10800000">
              <a:off x="6601" y="3204"/>
              <a:ext cx="1738" cy="425"/>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 name="文本框 1"/>
          <p:cNvSpPr txBox="1"/>
          <p:nvPr/>
        </p:nvSpPr>
        <p:spPr>
          <a:xfrm>
            <a:off x="1281430" y="2390775"/>
            <a:ext cx="10410190" cy="1476375"/>
          </a:xfrm>
          <a:prstGeom prst="rect">
            <a:avLst/>
          </a:prstGeom>
          <a:noFill/>
        </p:spPr>
        <p:txBody>
          <a:bodyPr wrap="square" rtlCol="0">
            <a:spAutoFit/>
          </a:bodyPr>
          <a:p>
            <a:r>
              <a:rPr lang="zh-CN" altLang="en-US" b="1">
                <a:solidFill>
                  <a:schemeClr val="tx1"/>
                </a:solidFill>
              </a:rPr>
              <a:t>Alternatively</a:t>
            </a:r>
            <a:r>
              <a:rPr lang="en-US" altLang="zh-CN" b="1">
                <a:solidFill>
                  <a:schemeClr val="tx1"/>
                </a:solidFill>
              </a:rPr>
              <a:t>,we can </a:t>
            </a:r>
            <a:r>
              <a:rPr lang="zh-CN" altLang="en-US" b="1">
                <a:solidFill>
                  <a:schemeClr val="tx1"/>
                </a:solidFill>
              </a:rPr>
              <a:t> </a:t>
            </a:r>
            <a:r>
              <a:rPr lang="en-US" altLang="zh-CN" b="1">
                <a:solidFill>
                  <a:schemeClr val="tx1"/>
                </a:solidFill>
              </a:rPr>
              <a:t>avoid </a:t>
            </a:r>
            <a:r>
              <a:rPr lang="zh-CN" altLang="en-US" b="1">
                <a:solidFill>
                  <a:schemeClr val="tx1"/>
                </a:solidFill>
              </a:rPr>
              <a:t>unappealing form of relativism by </a:t>
            </a:r>
            <a:r>
              <a:rPr lang="zh-CN" altLang="en-US" b="1">
                <a:solidFill>
                  <a:srgbClr val="FF0000"/>
                </a:solidFill>
              </a:rPr>
              <a:t>earmarking certain propositions as in some way privileged</a:t>
            </a:r>
            <a:r>
              <a:rPr lang="zh-CN" altLang="en-US" b="1">
                <a:solidFill>
                  <a:schemeClr val="tx1"/>
                </a:solidFill>
              </a:rPr>
              <a:t>, and construing truth not as participation in any old sufficiently comprehensive, coherent system of propositions, but as participation in such a system which is </a:t>
            </a:r>
            <a:r>
              <a:rPr lang="en-US" altLang="zh-CN" b="1">
                <a:solidFill>
                  <a:schemeClr val="tx1"/>
                </a:solidFill>
              </a:rPr>
              <a:t>i</a:t>
            </a:r>
            <a:r>
              <a:rPr lang="zh-CN" altLang="en-US" b="1">
                <a:solidFill>
                  <a:schemeClr val="tx1"/>
                </a:solidFill>
              </a:rPr>
              <a:t>required  include the </a:t>
            </a:r>
            <a:r>
              <a:rPr lang="zh-CN" altLang="en-US" b="1">
                <a:solidFill>
                  <a:srgbClr val="FF0000"/>
                </a:solidFill>
              </a:rPr>
              <a:t>privileged propositions.</a:t>
            </a:r>
            <a:r>
              <a:rPr lang="zh-CN" altLang="en-US" b="1">
                <a:solidFill>
                  <a:schemeClr val="tx1"/>
                </a:solidFill>
              </a:rPr>
              <a:t> </a:t>
            </a:r>
            <a:r>
              <a:rPr lang="en-US" altLang="zh-CN" b="1">
                <a:solidFill>
                  <a:schemeClr val="tx1"/>
                </a:solidFill>
              </a:rPr>
              <a:t>That means we can choose a</a:t>
            </a:r>
            <a:r>
              <a:rPr lang="en-US" altLang="zh-CN" b="1">
                <a:solidFill>
                  <a:srgbClr val="FF0000"/>
                </a:solidFill>
              </a:rPr>
              <a:t> dominate system</a:t>
            </a:r>
            <a:r>
              <a:rPr lang="en-US" altLang="zh-CN" b="1">
                <a:solidFill>
                  <a:schemeClr val="tx1"/>
                </a:solidFill>
              </a:rPr>
              <a:t> ,and chonerence with it  consititutes truth.</a:t>
            </a:r>
            <a:endParaRPr lang="en-US" altLang="zh-CN" b="1">
              <a:solidFill>
                <a:schemeClr val="tx1"/>
              </a:solidFill>
            </a:endParaRPr>
          </a:p>
        </p:txBody>
      </p:sp>
      <p:sp>
        <p:nvSpPr>
          <p:cNvPr id="27" name="文本框 26"/>
          <p:cNvSpPr txBox="1"/>
          <p:nvPr/>
        </p:nvSpPr>
        <p:spPr>
          <a:xfrm>
            <a:off x="1377950" y="4947285"/>
            <a:ext cx="9023985" cy="1198880"/>
          </a:xfrm>
          <a:prstGeom prst="rect">
            <a:avLst/>
          </a:prstGeom>
          <a:noFill/>
        </p:spPr>
        <p:txBody>
          <a:bodyPr wrap="square" rtlCol="0">
            <a:spAutoFit/>
          </a:bodyPr>
          <a:p>
            <a:r>
              <a:rPr lang="en-US" altLang="zh-CN" b="1">
                <a:latin typeface="微软雅黑" panose="020B0503020204020204" pitchFamily="34" charset="-122"/>
                <a:ea typeface="微软雅黑" panose="020B0503020204020204" pitchFamily="34" charset="-122"/>
              </a:rPr>
              <a:t>This resources may be available to do so if the you</a:t>
            </a:r>
            <a:r>
              <a:rPr lang="en-US" altLang="zh-CN" b="1">
                <a:solidFill>
                  <a:srgbClr val="FF0000"/>
                </a:solidFill>
                <a:latin typeface="微软雅黑" panose="020B0503020204020204" pitchFamily="34" charset="-122"/>
                <a:ea typeface="微软雅黑" panose="020B0503020204020204" pitchFamily="34" charset="-122"/>
              </a:rPr>
              <a:t> chooses the privileged base class cannily </a:t>
            </a:r>
            <a:r>
              <a:rPr lang="en-US" altLang="zh-CN" b="1">
                <a:latin typeface="微软雅黑" panose="020B0503020204020204" pitchFamily="34" charset="-122"/>
                <a:ea typeface="微软雅黑" panose="020B0503020204020204" pitchFamily="34" charset="-122"/>
              </a:rPr>
              <a:t>and </a:t>
            </a:r>
            <a:r>
              <a:rPr lang="en-US" altLang="zh-CN" b="1">
                <a:solidFill>
                  <a:srgbClr val="FF0000"/>
                </a:solidFill>
                <a:latin typeface="微软雅黑" panose="020B0503020204020204" pitchFamily="34" charset="-122"/>
                <a:ea typeface="微软雅黑" panose="020B0503020204020204" pitchFamily="34" charset="-122"/>
              </a:rPr>
              <a:t>interprets the relation of coherence in some correspondingly suitable way</a:t>
            </a:r>
            <a:r>
              <a:rPr lang="en-US" altLang="zh-CN" b="1">
                <a:latin typeface="微软雅黑" panose="020B0503020204020204" pitchFamily="34" charset="-122"/>
                <a:ea typeface="微软雅黑" panose="020B0503020204020204" pitchFamily="34" charset="-122"/>
              </a:rPr>
              <a:t>.so,can you exiplian what do you mean by saying that a proposition </a:t>
            </a:r>
            <a:r>
              <a:rPr lang="en-US" altLang="zh-CN" b="1">
                <a:solidFill>
                  <a:srgbClr val="FF0000"/>
                </a:solidFill>
                <a:latin typeface="微软雅黑" panose="020B0503020204020204" pitchFamily="34" charset="-122"/>
                <a:ea typeface="微软雅黑" panose="020B0503020204020204" pitchFamily="34" charset="-122"/>
              </a:rPr>
              <a:t>coherence with</a:t>
            </a:r>
            <a:r>
              <a:rPr lang="en-US" altLang="zh-CN" b="1">
                <a:latin typeface="微软雅黑" panose="020B0503020204020204" pitchFamily="34" charset="-122"/>
                <a:ea typeface="微软雅黑" panose="020B0503020204020204" pitchFamily="34" charset="-122"/>
              </a:rPr>
              <a:t> other propositions </a:t>
            </a:r>
            <a:endParaRPr lang="en-US" altLang="zh-CN" b="1">
              <a:latin typeface="微软雅黑" panose="020B0503020204020204" pitchFamily="34" charset="-122"/>
              <a:ea typeface="微软雅黑" panose="020B0503020204020204" pitchFamily="34" charset="-122"/>
            </a:endParaRPr>
          </a:p>
        </p:txBody>
      </p:sp>
      <p:pic>
        <p:nvPicPr>
          <p:cNvPr id="28" name="그림 12" descr="veve.png"/>
          <p:cNvPicPr>
            <a:picLocks noChangeAspect="1"/>
          </p:cNvPicPr>
          <p:nvPr/>
        </p:nvPicPr>
        <p:blipFill>
          <a:blip r:embed="rId1" cstate="print"/>
          <a:srcRect/>
          <a:stretch>
            <a:fillRect/>
          </a:stretch>
        </p:blipFill>
        <p:spPr bwMode="auto">
          <a:xfrm rot="21203684">
            <a:off x="731042" y="2417825"/>
            <a:ext cx="518629" cy="758735"/>
          </a:xfrm>
          <a:prstGeom prst="rect">
            <a:avLst/>
          </a:prstGeom>
          <a:noFill/>
          <a:ln w="9525">
            <a:noFill/>
            <a:miter lim="800000"/>
            <a:headEnd/>
            <a:tailEnd/>
          </a:ln>
        </p:spPr>
      </p:pic>
      <p:grpSp>
        <p:nvGrpSpPr>
          <p:cNvPr id="30" name="组合 29"/>
          <p:cNvGrpSpPr/>
          <p:nvPr/>
        </p:nvGrpSpPr>
        <p:grpSpPr>
          <a:xfrm>
            <a:off x="7232015" y="3697605"/>
            <a:ext cx="4845685" cy="1362710"/>
            <a:chOff x="11389" y="6295"/>
            <a:chExt cx="7631" cy="2146"/>
          </a:xfrm>
        </p:grpSpPr>
        <p:grpSp>
          <p:nvGrpSpPr>
            <p:cNvPr id="3" name="组合 2"/>
            <p:cNvGrpSpPr/>
            <p:nvPr/>
          </p:nvGrpSpPr>
          <p:grpSpPr>
            <a:xfrm rot="0" flipH="1">
              <a:off x="11389" y="6517"/>
              <a:ext cx="7631" cy="1701"/>
              <a:chOff x="708" y="2064"/>
              <a:chExt cx="7631" cy="1701"/>
            </a:xfrm>
          </p:grpSpPr>
          <p:grpSp>
            <p:nvGrpSpPr>
              <p:cNvPr id="4" name="组合 3"/>
              <p:cNvGrpSpPr/>
              <p:nvPr/>
            </p:nvGrpSpPr>
            <p:grpSpPr>
              <a:xfrm>
                <a:off x="708" y="2064"/>
                <a:ext cx="7631" cy="1701"/>
                <a:chOff x="995" y="2018"/>
                <a:chExt cx="7631" cy="1701"/>
              </a:xfrm>
              <a:solidFill>
                <a:schemeClr val="dk1"/>
              </a:solidFill>
            </p:grpSpPr>
            <p:pic>
              <p:nvPicPr>
                <p:cNvPr id="25" name="图片 24" descr="25 (2)"/>
                <p:cNvPicPr>
                  <a:picLocks noChangeAspect="1"/>
                </p:cNvPicPr>
                <p:nvPr/>
              </p:nvPicPr>
              <p:blipFill>
                <a:blip r:embed="rId2"/>
                <a:stretch>
                  <a:fillRect/>
                </a:stretch>
              </p:blipFill>
              <p:spPr>
                <a:xfrm>
                  <a:off x="995" y="2018"/>
                  <a:ext cx="1702" cy="1701"/>
                </a:xfrm>
                <a:prstGeom prst="rect">
                  <a:avLst/>
                </a:prstGeom>
                <a:grpFill/>
                <a:ln w="9525">
                  <a:noFill/>
                </a:ln>
              </p:spPr>
            </p:pic>
            <p:sp>
              <p:nvSpPr>
                <p:cNvPr id="26" name="文本框 25"/>
                <p:cNvSpPr txBox="1"/>
                <p:nvPr/>
              </p:nvSpPr>
              <p:spPr>
                <a:xfrm>
                  <a:off x="2410" y="2579"/>
                  <a:ext cx="6216" cy="580"/>
                </a:xfrm>
                <a:prstGeom prst="rect">
                  <a:avLst/>
                </a:prstGeom>
                <a:grpFill/>
              </p:spPr>
              <p:txBody>
                <a:bodyPr wrap="square" rtlCol="0" anchor="t">
                  <a:spAutoFit/>
                </a:bodyPr>
                <a:p>
                  <a:r>
                    <a:rPr lang="en-US" altLang="zh-CN" b="1">
                      <a:solidFill>
                        <a:schemeClr val="bg1"/>
                      </a:solidFill>
                      <a:latin typeface="微软雅黑" panose="020B0503020204020204" pitchFamily="34" charset="-122"/>
                      <a:ea typeface="微软雅黑" panose="020B0503020204020204" pitchFamily="34" charset="-122"/>
                      <a:sym typeface="+mn-ea"/>
                    </a:rPr>
                    <a:t>        Anti-defence</a:t>
                  </a:r>
                  <a:endParaRPr lang="en-US" altLang="zh-CN" b="1">
                    <a:solidFill>
                      <a:schemeClr val="bg1"/>
                    </a:solidFill>
                    <a:latin typeface="微软雅黑" panose="020B0503020204020204" pitchFamily="34" charset="-122"/>
                    <a:ea typeface="微软雅黑" panose="020B0503020204020204" pitchFamily="34" charset="-122"/>
                    <a:sym typeface="+mn-ea"/>
                  </a:endParaRPr>
                </a:p>
              </p:txBody>
            </p:sp>
          </p:grpSp>
          <p:sp>
            <p:nvSpPr>
              <p:cNvPr id="29" name="等腰三角形 28"/>
              <p:cNvSpPr/>
              <p:nvPr/>
            </p:nvSpPr>
            <p:spPr>
              <a:xfrm rot="10800000">
                <a:off x="6200" y="3205"/>
                <a:ext cx="401" cy="4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梯形 30"/>
              <p:cNvSpPr/>
              <p:nvPr/>
            </p:nvSpPr>
            <p:spPr>
              <a:xfrm rot="10800000">
                <a:off x="6601" y="3204"/>
                <a:ext cx="1738" cy="425"/>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32" name="图片 31" descr="39"/>
            <p:cNvPicPr>
              <a:picLocks noChangeAspect="1"/>
            </p:cNvPicPr>
            <p:nvPr/>
          </p:nvPicPr>
          <p:blipFill>
            <a:blip r:embed="rId3"/>
            <a:stretch>
              <a:fillRect/>
            </a:stretch>
          </p:blipFill>
          <p:spPr>
            <a:xfrm>
              <a:off x="17206" y="6295"/>
              <a:ext cx="1814" cy="2147"/>
            </a:xfrm>
            <a:prstGeom prst="rect">
              <a:avLst/>
            </a:prstGeom>
            <a:noFill/>
            <a:ln w="9525">
              <a:noFill/>
            </a:ln>
          </p:spPr>
        </p:pic>
      </p:gr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49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492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 name="그룹 9"/>
          <p:cNvGrpSpPr/>
          <p:nvPr/>
        </p:nvGrpSpPr>
        <p:grpSpPr>
          <a:xfrm>
            <a:off x="631826" y="258763"/>
            <a:ext cx="746125" cy="909637"/>
            <a:chOff x="2523173" y="4047333"/>
            <a:chExt cx="746125" cy="909637"/>
          </a:xfrm>
          <a:solidFill>
            <a:schemeClr val="accent2"/>
          </a:solidFill>
        </p:grpSpPr>
        <p:sp>
          <p:nvSpPr>
            <p:cNvPr id="12"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2</a:t>
              </a:r>
              <a:endParaRPr lang="en-US" altLang="zh-CN" sz="2400" b="1" dirty="0">
                <a:solidFill>
                  <a:srgbClr val="FFFFFF"/>
                </a:solidFill>
                <a:effectLst>
                  <a:outerShdw blurRad="38100" dist="38100" dir="2700000" algn="tl">
                    <a:srgbClr val="000000">
                      <a:alpha val="43137"/>
                    </a:srgbClr>
                  </a:outerShdw>
                </a:effectLst>
              </a:endParaRPr>
            </a:p>
          </p:txBody>
        </p:sp>
        <p:sp>
          <p:nvSpPr>
            <p:cNvPr id="15"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pic>
        <p:nvPicPr>
          <p:cNvPr id="13" name="그림 12" descr="veve.png"/>
          <p:cNvPicPr>
            <a:picLocks noChangeAspect="1"/>
          </p:cNvPicPr>
          <p:nvPr/>
        </p:nvPicPr>
        <p:blipFill>
          <a:blip r:embed="rId1" cstate="print"/>
          <a:srcRect/>
          <a:stretch>
            <a:fillRect/>
          </a:stretch>
        </p:blipFill>
        <p:spPr bwMode="auto">
          <a:xfrm rot="21203684">
            <a:off x="673892" y="4578730"/>
            <a:ext cx="518629" cy="758735"/>
          </a:xfrm>
          <a:prstGeom prst="rect">
            <a:avLst/>
          </a:prstGeom>
          <a:noFill/>
          <a:ln w="9525">
            <a:noFill/>
            <a:miter lim="800000"/>
            <a:headEnd/>
            <a:tailEnd/>
          </a:ln>
        </p:spPr>
      </p:pic>
      <p:sp>
        <p:nvSpPr>
          <p:cNvPr id="8" name="文本框 7"/>
          <p:cNvSpPr txBox="1"/>
          <p:nvPr/>
        </p:nvSpPr>
        <p:spPr>
          <a:xfrm>
            <a:off x="1281430" y="422275"/>
            <a:ext cx="5005705" cy="583565"/>
          </a:xfrm>
          <a:prstGeom prst="rect">
            <a:avLst/>
          </a:prstGeom>
          <a:noFill/>
        </p:spPr>
        <p:txBody>
          <a:bodyPr wrap="none" rtlCol="0" anchor="t">
            <a:spAutoFit/>
          </a:bodyPr>
          <a:p>
            <a:pPr algn="l" eaLnBrk="1" fontAlgn="auto" hangingPunct="1">
              <a:spcBef>
                <a:spcPts val="0"/>
              </a:spcBef>
              <a:spcAft>
                <a:spcPts val="0"/>
              </a:spcAft>
              <a:defRPr/>
            </a:pPr>
            <a:r>
              <a:rPr lang="en-US" altLang="zh-CN" sz="3200" b="1" kern="0" spc="100" dirty="0">
                <a:solidFill>
                  <a:schemeClr val="accent1"/>
                </a:solidFill>
                <a:latin typeface="微软雅黑" panose="020B0503020204020204" pitchFamily="34" charset="-122"/>
                <a:ea typeface="微软雅黑" panose="020B0503020204020204" pitchFamily="34" charset="-122"/>
                <a:sym typeface="+mn-ea"/>
              </a:rPr>
              <a:t>Truth theory reviewed</a:t>
            </a:r>
            <a:endParaRPr lang="zh-CN" altLang="en-US"/>
          </a:p>
        </p:txBody>
      </p:sp>
      <p:sp>
        <p:nvSpPr>
          <p:cNvPr id="18" name="文本框 17"/>
          <p:cNvSpPr txBox="1"/>
          <p:nvPr/>
        </p:nvSpPr>
        <p:spPr>
          <a:xfrm>
            <a:off x="7084695" y="483870"/>
            <a:ext cx="4993005" cy="460375"/>
          </a:xfrm>
          <a:prstGeom prst="rect">
            <a:avLst/>
          </a:prstGeom>
          <a:noFill/>
        </p:spPr>
        <p:txBody>
          <a:bodyPr wrap="square" rtlCol="0">
            <a:spAutoFit/>
          </a:bodyPr>
          <a:p>
            <a:r>
              <a:rPr lang="en-US" altLang="zh-CN" sz="2400"/>
              <a:t>2.2 OBJECTIONS AND DEFENCE</a:t>
            </a:r>
            <a:endParaRPr lang="en-US" altLang="zh-CN" sz="2400"/>
          </a:p>
        </p:txBody>
      </p:sp>
      <p:grpSp>
        <p:nvGrpSpPr>
          <p:cNvPr id="20" name="组合 19"/>
          <p:cNvGrpSpPr/>
          <p:nvPr/>
        </p:nvGrpSpPr>
        <p:grpSpPr>
          <a:xfrm>
            <a:off x="210820" y="1310640"/>
            <a:ext cx="4982210" cy="1080135"/>
            <a:chOff x="708" y="2064"/>
            <a:chExt cx="7846" cy="1701"/>
          </a:xfrm>
        </p:grpSpPr>
        <p:grpSp>
          <p:nvGrpSpPr>
            <p:cNvPr id="16" name="组合 15"/>
            <p:cNvGrpSpPr/>
            <p:nvPr/>
          </p:nvGrpSpPr>
          <p:grpSpPr>
            <a:xfrm>
              <a:off x="708" y="2064"/>
              <a:ext cx="7846" cy="1701"/>
              <a:chOff x="995" y="2018"/>
              <a:chExt cx="7846" cy="1701"/>
            </a:xfrm>
            <a:solidFill>
              <a:schemeClr val="dk1"/>
            </a:solidFill>
          </p:grpSpPr>
          <p:pic>
            <p:nvPicPr>
              <p:cNvPr id="9" name="图片 8" descr="25 (2)"/>
              <p:cNvPicPr>
                <a:picLocks noChangeAspect="1"/>
              </p:cNvPicPr>
              <p:nvPr/>
            </p:nvPicPr>
            <p:blipFill>
              <a:blip r:embed="rId2"/>
              <a:stretch>
                <a:fillRect/>
              </a:stretch>
            </p:blipFill>
            <p:spPr>
              <a:xfrm>
                <a:off x="995" y="2018"/>
                <a:ext cx="1702" cy="1701"/>
              </a:xfrm>
              <a:prstGeom prst="rect">
                <a:avLst/>
              </a:prstGeom>
              <a:grpFill/>
              <a:ln w="9525">
                <a:noFill/>
              </a:ln>
            </p:spPr>
          </p:pic>
          <p:sp>
            <p:nvSpPr>
              <p:cNvPr id="11" name="文本框 10"/>
              <p:cNvSpPr txBox="1"/>
              <p:nvPr/>
            </p:nvSpPr>
            <p:spPr>
              <a:xfrm>
                <a:off x="2625" y="2579"/>
                <a:ext cx="6216" cy="580"/>
              </a:xfrm>
              <a:prstGeom prst="rect">
                <a:avLst/>
              </a:prstGeom>
              <a:grpFill/>
            </p:spPr>
            <p:txBody>
              <a:bodyPr wrap="square" rtlCol="0" anchor="t">
                <a:spAutoFit/>
              </a:bodyPr>
              <a:p>
                <a:r>
                  <a:rPr lang="en-US" altLang="zh-CN" b="1">
                    <a:solidFill>
                      <a:schemeClr val="bg1"/>
                    </a:solidFill>
                    <a:latin typeface="微软雅黑" panose="020B0503020204020204" pitchFamily="34" charset="-122"/>
                    <a:ea typeface="微软雅黑" panose="020B0503020204020204" pitchFamily="34" charset="-122"/>
                    <a:sym typeface="+mn-ea"/>
                  </a:rPr>
                  <a:t>Coherentism's possible defence</a:t>
                </a:r>
                <a:endParaRPr lang="en-US" altLang="zh-CN" b="1">
                  <a:solidFill>
                    <a:schemeClr val="bg1"/>
                  </a:solidFill>
                  <a:latin typeface="微软雅黑" panose="020B0503020204020204" pitchFamily="34" charset="-122"/>
                  <a:ea typeface="微软雅黑" panose="020B0503020204020204" pitchFamily="34" charset="-122"/>
                  <a:sym typeface="+mn-ea"/>
                </a:endParaRPr>
              </a:p>
            </p:txBody>
          </p:sp>
        </p:grpSp>
        <p:sp>
          <p:nvSpPr>
            <p:cNvPr id="17" name="等腰三角形 16"/>
            <p:cNvSpPr/>
            <p:nvPr/>
          </p:nvSpPr>
          <p:spPr>
            <a:xfrm rot="10800000">
              <a:off x="6200" y="3205"/>
              <a:ext cx="401" cy="4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梯形 18"/>
            <p:cNvSpPr/>
            <p:nvPr/>
          </p:nvSpPr>
          <p:spPr>
            <a:xfrm rot="10800000">
              <a:off x="6601" y="3204"/>
              <a:ext cx="1738" cy="425"/>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 name="文本框 1"/>
          <p:cNvSpPr txBox="1"/>
          <p:nvPr/>
        </p:nvSpPr>
        <p:spPr>
          <a:xfrm>
            <a:off x="1245870" y="2475230"/>
            <a:ext cx="10410190" cy="645160"/>
          </a:xfrm>
          <a:prstGeom prst="rect">
            <a:avLst/>
          </a:prstGeom>
          <a:noFill/>
        </p:spPr>
        <p:txBody>
          <a:bodyPr wrap="square" rtlCol="0">
            <a:spAutoFit/>
          </a:bodyPr>
          <a:p>
            <a:r>
              <a:rPr lang="en-US" altLang="zh-CN" b="1">
                <a:solidFill>
                  <a:schemeClr val="tx1"/>
                </a:solidFill>
              </a:rPr>
              <a:t>The conherence relation is simply </a:t>
            </a:r>
            <a:r>
              <a:rPr lang="en-US" altLang="zh-CN" b="1">
                <a:solidFill>
                  <a:srgbClr val="FF0000"/>
                </a:solidFill>
              </a:rPr>
              <a:t>consistency</a:t>
            </a:r>
            <a:r>
              <a:rPr lang="en-US" altLang="zh-CN" b="1">
                <a:solidFill>
                  <a:schemeClr val="tx1"/>
                </a:solidFill>
              </a:rPr>
              <a:t>.On this view, to say that a proposition coheres with a specified set of propositions is to say that the proposition is consistent with the set.</a:t>
            </a:r>
            <a:endParaRPr lang="en-US" altLang="zh-CN" b="1">
              <a:solidFill>
                <a:schemeClr val="tx1"/>
              </a:solidFill>
            </a:endParaRPr>
          </a:p>
        </p:txBody>
      </p:sp>
      <p:sp>
        <p:nvSpPr>
          <p:cNvPr id="27" name="文本框 26"/>
          <p:cNvSpPr txBox="1"/>
          <p:nvPr/>
        </p:nvSpPr>
        <p:spPr>
          <a:xfrm>
            <a:off x="1245870" y="4429760"/>
            <a:ext cx="9971405" cy="1476375"/>
          </a:xfrm>
          <a:prstGeom prst="rect">
            <a:avLst/>
          </a:prstGeom>
          <a:noFill/>
        </p:spPr>
        <p:txBody>
          <a:bodyPr wrap="square" rtlCol="0">
            <a:spAutoFit/>
          </a:bodyPr>
          <a:p>
            <a:r>
              <a:rPr lang="en-US" altLang="zh-CN" b="1">
                <a:latin typeface="微软雅黑" panose="020B0503020204020204" pitchFamily="34" charset="-122"/>
                <a:ea typeface="微软雅黑" panose="020B0503020204020204" pitchFamily="34" charset="-122"/>
              </a:rPr>
              <a:t>This account of coherence is unsatisfactory for the following reason. Consider two propositions which do not belong to a specified set. These propositions could both be consistent with a specified set and yet be inconsistent with each other. If coherence is consistency, </a:t>
            </a:r>
            <a:r>
              <a:rPr lang="en-US" altLang="zh-CN" b="1">
                <a:solidFill>
                  <a:srgbClr val="FF0000"/>
                </a:solidFill>
                <a:latin typeface="微软雅黑" panose="020B0503020204020204" pitchFamily="34" charset="-122"/>
                <a:ea typeface="微软雅黑" panose="020B0503020204020204" pitchFamily="34" charset="-122"/>
              </a:rPr>
              <a:t>the coherence theorist would have to claim that both propositions are true</a:t>
            </a:r>
            <a:r>
              <a:rPr lang="en-US" altLang="zh-CN" b="1">
                <a:latin typeface="微软雅黑" panose="020B0503020204020204" pitchFamily="34" charset="-122"/>
                <a:ea typeface="微软雅黑" panose="020B0503020204020204" pitchFamily="34" charset="-122"/>
              </a:rPr>
              <a:t>, but this is impossible.</a:t>
            </a:r>
            <a:endParaRPr lang="en-US" altLang="zh-CN" b="1">
              <a:latin typeface="微软雅黑" panose="020B0503020204020204" pitchFamily="34" charset="-122"/>
              <a:ea typeface="微软雅黑" panose="020B0503020204020204" pitchFamily="34" charset="-122"/>
            </a:endParaRPr>
          </a:p>
        </p:txBody>
      </p:sp>
      <p:pic>
        <p:nvPicPr>
          <p:cNvPr id="28" name="그림 12" descr="veve.png"/>
          <p:cNvPicPr>
            <a:picLocks noChangeAspect="1"/>
          </p:cNvPicPr>
          <p:nvPr/>
        </p:nvPicPr>
        <p:blipFill>
          <a:blip r:embed="rId1" cstate="print"/>
          <a:srcRect/>
          <a:stretch>
            <a:fillRect/>
          </a:stretch>
        </p:blipFill>
        <p:spPr bwMode="auto">
          <a:xfrm rot="21203684">
            <a:off x="731042" y="2417825"/>
            <a:ext cx="518629" cy="758735"/>
          </a:xfrm>
          <a:prstGeom prst="rect">
            <a:avLst/>
          </a:prstGeom>
          <a:noFill/>
          <a:ln w="9525">
            <a:noFill/>
            <a:miter lim="800000"/>
            <a:headEnd/>
            <a:tailEnd/>
          </a:ln>
        </p:spPr>
      </p:pic>
      <p:grpSp>
        <p:nvGrpSpPr>
          <p:cNvPr id="30" name="组合 29"/>
          <p:cNvGrpSpPr/>
          <p:nvPr/>
        </p:nvGrpSpPr>
        <p:grpSpPr>
          <a:xfrm>
            <a:off x="7183755" y="3119755"/>
            <a:ext cx="4845685" cy="1188720"/>
            <a:chOff x="11389" y="6295"/>
            <a:chExt cx="7631" cy="2146"/>
          </a:xfrm>
        </p:grpSpPr>
        <p:grpSp>
          <p:nvGrpSpPr>
            <p:cNvPr id="3" name="组合 2"/>
            <p:cNvGrpSpPr/>
            <p:nvPr/>
          </p:nvGrpSpPr>
          <p:grpSpPr>
            <a:xfrm rot="0" flipH="1">
              <a:off x="11389" y="6517"/>
              <a:ext cx="7631" cy="1701"/>
              <a:chOff x="708" y="2064"/>
              <a:chExt cx="7631" cy="1701"/>
            </a:xfrm>
          </p:grpSpPr>
          <p:grpSp>
            <p:nvGrpSpPr>
              <p:cNvPr id="4" name="组合 3"/>
              <p:cNvGrpSpPr/>
              <p:nvPr/>
            </p:nvGrpSpPr>
            <p:grpSpPr>
              <a:xfrm>
                <a:off x="708" y="2064"/>
                <a:ext cx="7631" cy="1701"/>
                <a:chOff x="995" y="2018"/>
                <a:chExt cx="7631" cy="1701"/>
              </a:xfrm>
              <a:solidFill>
                <a:schemeClr val="dk1"/>
              </a:solidFill>
            </p:grpSpPr>
            <p:pic>
              <p:nvPicPr>
                <p:cNvPr id="25" name="图片 24" descr="25 (2)"/>
                <p:cNvPicPr>
                  <a:picLocks noChangeAspect="1"/>
                </p:cNvPicPr>
                <p:nvPr/>
              </p:nvPicPr>
              <p:blipFill>
                <a:blip r:embed="rId2"/>
                <a:stretch>
                  <a:fillRect/>
                </a:stretch>
              </p:blipFill>
              <p:spPr>
                <a:xfrm>
                  <a:off x="995" y="2018"/>
                  <a:ext cx="1702" cy="1701"/>
                </a:xfrm>
                <a:prstGeom prst="rect">
                  <a:avLst/>
                </a:prstGeom>
                <a:grpFill/>
                <a:ln w="9525">
                  <a:noFill/>
                </a:ln>
              </p:spPr>
            </p:pic>
            <p:sp>
              <p:nvSpPr>
                <p:cNvPr id="26" name="文本框 25"/>
                <p:cNvSpPr txBox="1"/>
                <p:nvPr/>
              </p:nvSpPr>
              <p:spPr>
                <a:xfrm>
                  <a:off x="2410" y="2579"/>
                  <a:ext cx="6216" cy="665"/>
                </a:xfrm>
                <a:prstGeom prst="rect">
                  <a:avLst/>
                </a:prstGeom>
                <a:grpFill/>
              </p:spPr>
              <p:txBody>
                <a:bodyPr wrap="square" rtlCol="0" anchor="t">
                  <a:spAutoFit/>
                </a:bodyPr>
                <a:p>
                  <a:r>
                    <a:rPr lang="en-US" altLang="zh-CN" b="1">
                      <a:solidFill>
                        <a:schemeClr val="bg1"/>
                      </a:solidFill>
                      <a:latin typeface="微软雅黑" panose="020B0503020204020204" pitchFamily="34" charset="-122"/>
                      <a:ea typeface="微软雅黑" panose="020B0503020204020204" pitchFamily="34" charset="-122"/>
                      <a:sym typeface="+mn-ea"/>
                    </a:rPr>
                    <a:t>        Anti-defence</a:t>
                  </a:r>
                  <a:endParaRPr lang="en-US" altLang="zh-CN" b="1">
                    <a:solidFill>
                      <a:schemeClr val="bg1"/>
                    </a:solidFill>
                    <a:latin typeface="微软雅黑" panose="020B0503020204020204" pitchFamily="34" charset="-122"/>
                    <a:ea typeface="微软雅黑" panose="020B0503020204020204" pitchFamily="34" charset="-122"/>
                    <a:sym typeface="+mn-ea"/>
                  </a:endParaRPr>
                </a:p>
              </p:txBody>
            </p:sp>
          </p:grpSp>
          <p:sp>
            <p:nvSpPr>
              <p:cNvPr id="29" name="等腰三角形 28"/>
              <p:cNvSpPr/>
              <p:nvPr/>
            </p:nvSpPr>
            <p:spPr>
              <a:xfrm rot="10800000">
                <a:off x="6200" y="3205"/>
                <a:ext cx="401" cy="4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梯形 30"/>
              <p:cNvSpPr/>
              <p:nvPr/>
            </p:nvSpPr>
            <p:spPr>
              <a:xfrm rot="10800000">
                <a:off x="6601" y="3204"/>
                <a:ext cx="1738" cy="425"/>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32" name="图片 31" descr="39"/>
            <p:cNvPicPr>
              <a:picLocks noChangeAspect="1"/>
            </p:cNvPicPr>
            <p:nvPr/>
          </p:nvPicPr>
          <p:blipFill>
            <a:blip r:embed="rId3"/>
            <a:stretch>
              <a:fillRect/>
            </a:stretch>
          </p:blipFill>
          <p:spPr>
            <a:xfrm>
              <a:off x="17206" y="6295"/>
              <a:ext cx="1814" cy="2147"/>
            </a:xfrm>
            <a:prstGeom prst="rect">
              <a:avLst/>
            </a:prstGeom>
            <a:noFill/>
            <a:ln w="9525">
              <a:noFill/>
            </a:ln>
          </p:spPr>
        </p:pic>
      </p:gr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4" name="MH_Others_1"/>
          <p:cNvCxnSpPr>
            <a:cxnSpLocks noChangeShapeType="1"/>
          </p:cNvCxnSpPr>
          <p:nvPr>
            <p:custDataLst>
              <p:tags r:id="rId1"/>
            </p:custDataLst>
          </p:nvPr>
        </p:nvCxnSpPr>
        <p:spPr bwMode="auto">
          <a:xfrm>
            <a:off x="2200275" y="1409065"/>
            <a:ext cx="9070975" cy="57785"/>
          </a:xfrm>
          <a:prstGeom prst="line">
            <a:avLst/>
          </a:prstGeom>
          <a:noFill/>
          <a:ln w="63500" cmpd="thickThin" algn="ctr">
            <a:solidFill>
              <a:schemeClr val="accent1">
                <a:shade val="50000"/>
              </a:schemeClr>
            </a:solidFill>
            <a:prstDash val="solid"/>
            <a:miter lim="800000"/>
          </a:ln>
          <a:extLst>
            <a:ext uri="{909E8E84-426E-40DD-AFC4-6F175D3DCCD1}">
              <a14:hiddenFill xmlns:a14="http://schemas.microsoft.com/office/drawing/2010/main">
                <a:noFill/>
              </a14:hiddenFill>
            </a:ext>
          </a:extLst>
        </p:spPr>
      </p:cxnSp>
      <p:pic>
        <p:nvPicPr>
          <p:cNvPr id="26" name="图片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20583224">
            <a:off x="10712450" y="5501005"/>
            <a:ext cx="1602740" cy="1313180"/>
          </a:xfrm>
          <a:prstGeom prst="rect">
            <a:avLst/>
          </a:prstGeom>
        </p:spPr>
      </p:pic>
      <p:pic>
        <p:nvPicPr>
          <p:cNvPr id="14" name="图片 13"/>
          <p:cNvPicPr>
            <a:picLocks noChangeAspect="1"/>
          </p:cNvPicPr>
          <p:nvPr/>
        </p:nvPicPr>
        <p:blipFill>
          <a:blip r:embed="rId3"/>
          <a:srcRect l="3242" t="2830" r="2871" b="8539"/>
          <a:stretch>
            <a:fillRect/>
          </a:stretch>
        </p:blipFill>
        <p:spPr>
          <a:xfrm>
            <a:off x="118745" y="287020"/>
            <a:ext cx="1911350" cy="1820545"/>
          </a:xfrm>
          <a:prstGeom prst="flowChartConnector">
            <a:avLst/>
          </a:prstGeom>
        </p:spPr>
      </p:pic>
      <p:sp>
        <p:nvSpPr>
          <p:cNvPr id="6147" name="标题 1"/>
          <p:cNvSpPr>
            <a:spLocks noGrp="1"/>
          </p:cNvSpPr>
          <p:nvPr/>
        </p:nvSpPr>
        <p:spPr>
          <a:xfrm>
            <a:off x="1063625" y="616585"/>
            <a:ext cx="10473055" cy="792480"/>
          </a:xfrm>
          <a:prstGeom prst="rect">
            <a:avLst/>
          </a:prstGeom>
          <a:noFill/>
          <a:ln>
            <a:noFill/>
          </a:ln>
        </p:spPr>
        <p:txBody>
          <a:bodyPr vert="horz" wrap="square" lIns="91440" tIns="45720" rIns="91440" bIns="45720" numCol="1" anchor="ctr" anchorCtr="0" compatLnSpc="1">
            <a:normAutofit lnSpcReduction="10000"/>
          </a:bodyPr>
          <a:lstStyle>
            <a:lvl1pPr algn="ctr" rtl="0" fontAlgn="base">
              <a:lnSpc>
                <a:spcPct val="90000"/>
              </a:lnSpc>
              <a:spcBef>
                <a:spcPct val="0"/>
              </a:spcBef>
              <a:spcAft>
                <a:spcPct val="0"/>
              </a:spcAft>
              <a:defRPr sz="4800" kern="1200">
                <a:solidFill>
                  <a:schemeClr val="accent1"/>
                </a:solidFill>
                <a:latin typeface="+mj-lt"/>
                <a:ea typeface="+mj-ea"/>
                <a:cs typeface="+mj-cs"/>
              </a:defRPr>
            </a:lvl1pPr>
            <a:lvl2pPr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2pPr>
            <a:lvl3pPr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3pPr>
            <a:lvl4pPr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4pPr>
            <a:lvl5pPr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5pPr>
            <a:lvl6pPr marL="457200"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6pPr>
            <a:lvl7pPr marL="914400"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7pPr>
            <a:lvl8pPr marL="1371600"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8pPr>
            <a:lvl9pPr marL="1828800" algn="l" rtl="0" fontAlgn="base">
              <a:lnSpc>
                <a:spcPct val="90000"/>
              </a:lnSpc>
              <a:spcBef>
                <a:spcPct val="0"/>
              </a:spcBef>
              <a:spcAft>
                <a:spcPct val="0"/>
              </a:spcAft>
              <a:defRPr sz="3200">
                <a:solidFill>
                  <a:schemeClr val="accent1"/>
                </a:solidFill>
                <a:latin typeface="Arial" panose="020B0604020202020204" pitchFamily="34" charset="0"/>
                <a:ea typeface="黑体" panose="02010609060101010101" pitchFamily="49" charset="-122"/>
              </a:defRPr>
            </a:lvl9pPr>
          </a:lstStyle>
          <a:p>
            <a:r>
              <a:rPr lang="en-US" altLang="zh-CN" sz="4400" b="1" dirty="0" smtClean="0">
                <a:latin typeface="微软雅黑" panose="020B0503020204020204" pitchFamily="34" charset="-122"/>
                <a:ea typeface="微软雅黑" panose="020B0503020204020204" pitchFamily="34" charset="-122"/>
              </a:rPr>
              <a:t>About the topic</a:t>
            </a:r>
            <a:endParaRPr lang="en-US" altLang="zh-CN" sz="4400" b="1" dirty="0" smtClean="0">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4"/>
          <a:stretch>
            <a:fillRect/>
          </a:stretch>
        </p:blipFill>
        <p:spPr>
          <a:xfrm>
            <a:off x="118745" y="2802255"/>
            <a:ext cx="3223895" cy="930910"/>
          </a:xfrm>
          <a:prstGeom prst="rect">
            <a:avLst/>
          </a:prstGeom>
        </p:spPr>
      </p:pic>
      <p:sp>
        <p:nvSpPr>
          <p:cNvPr id="9" name="文本框 8"/>
          <p:cNvSpPr txBox="1"/>
          <p:nvPr/>
        </p:nvSpPr>
        <p:spPr>
          <a:xfrm>
            <a:off x="353695" y="4427855"/>
            <a:ext cx="2658745" cy="1568450"/>
          </a:xfrm>
          <a:prstGeom prst="rect">
            <a:avLst/>
          </a:prstGeom>
          <a:noFill/>
        </p:spPr>
        <p:txBody>
          <a:bodyPr wrap="square" rtlCol="0">
            <a:spAutoFit/>
          </a:bodyPr>
          <a:p>
            <a:r>
              <a:rPr lang="en-US" altLang="zh-CN" sz="4800">
                <a:solidFill>
                  <a:srgbClr val="FF0000"/>
                </a:solidFill>
                <a:effectLst>
                  <a:outerShdw blurRad="38100" dist="19050" dir="2700000" algn="tl" rotWithShape="0">
                    <a:schemeClr val="dk1">
                      <a:alpha val="40000"/>
                    </a:schemeClr>
                  </a:outerShdw>
                </a:effectLst>
                <a:latin typeface="SentyBrush" panose="03000600000000000000" charset="0"/>
              </a:rPr>
              <a:t>what is truth?</a:t>
            </a:r>
            <a:endParaRPr lang="en-US" altLang="zh-CN" sz="4800">
              <a:solidFill>
                <a:srgbClr val="FF0000"/>
              </a:solidFill>
              <a:effectLst>
                <a:outerShdw blurRad="38100" dist="19050" dir="2700000" algn="tl" rotWithShape="0">
                  <a:schemeClr val="dk1">
                    <a:alpha val="40000"/>
                  </a:schemeClr>
                </a:outerShdw>
              </a:effectLst>
              <a:latin typeface="SentyBrush" panose="03000600000000000000" charset="0"/>
            </a:endParaRPr>
          </a:p>
        </p:txBody>
      </p:sp>
      <p:sp>
        <p:nvSpPr>
          <p:cNvPr id="2" name="文本框 1"/>
          <p:cNvSpPr txBox="1"/>
          <p:nvPr/>
        </p:nvSpPr>
        <p:spPr>
          <a:xfrm>
            <a:off x="3230880" y="1795780"/>
            <a:ext cx="7740015" cy="4154170"/>
          </a:xfrm>
          <a:prstGeom prst="rect">
            <a:avLst/>
          </a:prstGeom>
          <a:noFill/>
        </p:spPr>
        <p:txBody>
          <a:bodyPr wrap="square" rtlCol="0">
            <a:spAutoFit/>
          </a:bodyPr>
          <a:p>
            <a:r>
              <a:rPr lang="en-US" altLang="zh-CN" sz="2400">
                <a:latin typeface="Arial Black" panose="020B0A04020102020204" pitchFamily="34" charset="0"/>
              </a:rPr>
              <a:t>1.Is being true a kind of warrant?</a:t>
            </a:r>
            <a:endParaRPr lang="en-US" altLang="zh-CN" sz="2400">
              <a:latin typeface="Arial Black" panose="020B0A04020102020204" pitchFamily="34" charset="0"/>
            </a:endParaRPr>
          </a:p>
          <a:p>
            <a:r>
              <a:rPr lang="en-US" altLang="zh-CN" sz="2400">
                <a:latin typeface="Arial Black" panose="020B0A04020102020204" pitchFamily="34" charset="0"/>
              </a:rPr>
              <a:t>2.what the relationship between truth and factivity?</a:t>
            </a:r>
            <a:endParaRPr lang="en-US" altLang="zh-CN" sz="2400">
              <a:latin typeface="Arial Black" panose="020B0A04020102020204" pitchFamily="34" charset="0"/>
            </a:endParaRPr>
          </a:p>
          <a:p>
            <a:r>
              <a:rPr lang="en-US" altLang="zh-CN" sz="2400">
                <a:latin typeface="Arial Black" panose="020B0A04020102020204" pitchFamily="34" charset="0"/>
              </a:rPr>
              <a:t>3.Does the truth need epstimic warrant ?IF so what's the different between between truth and knowledge?</a:t>
            </a:r>
            <a:endParaRPr lang="en-US" altLang="zh-CN" sz="2400">
              <a:latin typeface="Arial Black" panose="020B0A04020102020204" pitchFamily="34" charset="0"/>
            </a:endParaRPr>
          </a:p>
          <a:p>
            <a:r>
              <a:rPr lang="en-US" altLang="zh-CN" sz="2400">
                <a:latin typeface="Arial Black" panose="020B0A04020102020204" pitchFamily="34" charset="0"/>
              </a:rPr>
              <a:t>4.Is true a real character of a propostion OR it speaks nothing ,just a kind of presupposition?</a:t>
            </a:r>
            <a:endParaRPr lang="en-US" altLang="zh-CN" sz="2400">
              <a:latin typeface="Arial Black" panose="020B0A04020102020204" pitchFamily="34" charset="0"/>
            </a:endParaRPr>
          </a:p>
          <a:p>
            <a:r>
              <a:rPr lang="en-US" altLang="zh-CN" sz="2400">
                <a:latin typeface="Arial Black" panose="020B0A04020102020204" pitchFamily="34" charset="0"/>
              </a:rPr>
              <a:t>5.Is TRUTH play the same role in 'KNOW' and 'KNOWLEDGE'?</a:t>
            </a:r>
            <a:endParaRPr lang="en-US" altLang="zh-CN" sz="2400">
              <a:latin typeface="Arial Black" panose="020B0A04020102020204" pitchFamily="34" charset="0"/>
            </a:endParaRPr>
          </a:p>
        </p:txBody>
      </p:sp>
    </p:spTree>
    <p:custDataLst>
      <p:tags r:id="rId5"/>
    </p:custData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49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492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 name="그룹 9"/>
          <p:cNvGrpSpPr/>
          <p:nvPr/>
        </p:nvGrpSpPr>
        <p:grpSpPr>
          <a:xfrm>
            <a:off x="631826" y="258763"/>
            <a:ext cx="746125" cy="909637"/>
            <a:chOff x="2523173" y="4047333"/>
            <a:chExt cx="746125" cy="909637"/>
          </a:xfrm>
          <a:solidFill>
            <a:schemeClr val="accent2"/>
          </a:solidFill>
        </p:grpSpPr>
        <p:sp>
          <p:nvSpPr>
            <p:cNvPr id="12"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2</a:t>
              </a:r>
              <a:endParaRPr lang="en-US" altLang="zh-CN" sz="2400" b="1" dirty="0">
                <a:solidFill>
                  <a:srgbClr val="FFFFFF"/>
                </a:solidFill>
                <a:effectLst>
                  <a:outerShdw blurRad="38100" dist="38100" dir="2700000" algn="tl">
                    <a:srgbClr val="000000">
                      <a:alpha val="43137"/>
                    </a:srgbClr>
                  </a:outerShdw>
                </a:effectLst>
              </a:endParaRPr>
            </a:p>
          </p:txBody>
        </p:sp>
        <p:sp>
          <p:nvSpPr>
            <p:cNvPr id="15"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pic>
        <p:nvPicPr>
          <p:cNvPr id="13" name="그림 12" descr="veve.png"/>
          <p:cNvPicPr>
            <a:picLocks noChangeAspect="1"/>
          </p:cNvPicPr>
          <p:nvPr/>
        </p:nvPicPr>
        <p:blipFill>
          <a:blip r:embed="rId1" cstate="print"/>
          <a:srcRect/>
          <a:stretch>
            <a:fillRect/>
          </a:stretch>
        </p:blipFill>
        <p:spPr bwMode="auto">
          <a:xfrm rot="21203684">
            <a:off x="673892" y="4578730"/>
            <a:ext cx="518629" cy="758735"/>
          </a:xfrm>
          <a:prstGeom prst="rect">
            <a:avLst/>
          </a:prstGeom>
          <a:noFill/>
          <a:ln w="9525">
            <a:noFill/>
            <a:miter lim="800000"/>
            <a:headEnd/>
            <a:tailEnd/>
          </a:ln>
        </p:spPr>
      </p:pic>
      <p:sp>
        <p:nvSpPr>
          <p:cNvPr id="8" name="文本框 7"/>
          <p:cNvSpPr txBox="1"/>
          <p:nvPr/>
        </p:nvSpPr>
        <p:spPr>
          <a:xfrm>
            <a:off x="1281430" y="422275"/>
            <a:ext cx="5005705" cy="583565"/>
          </a:xfrm>
          <a:prstGeom prst="rect">
            <a:avLst/>
          </a:prstGeom>
          <a:noFill/>
        </p:spPr>
        <p:txBody>
          <a:bodyPr wrap="none" rtlCol="0" anchor="t">
            <a:spAutoFit/>
          </a:bodyPr>
          <a:p>
            <a:pPr algn="l" eaLnBrk="1" fontAlgn="auto" hangingPunct="1">
              <a:spcBef>
                <a:spcPts val="0"/>
              </a:spcBef>
              <a:spcAft>
                <a:spcPts val="0"/>
              </a:spcAft>
              <a:defRPr/>
            </a:pPr>
            <a:r>
              <a:rPr lang="en-US" altLang="zh-CN" sz="3200" b="1" kern="0" spc="100" dirty="0">
                <a:solidFill>
                  <a:schemeClr val="accent1"/>
                </a:solidFill>
                <a:latin typeface="微软雅黑" panose="020B0503020204020204" pitchFamily="34" charset="-122"/>
                <a:ea typeface="微软雅黑" panose="020B0503020204020204" pitchFamily="34" charset="-122"/>
                <a:sym typeface="+mn-ea"/>
              </a:rPr>
              <a:t>Truth theory reviewed</a:t>
            </a:r>
            <a:endParaRPr lang="zh-CN" altLang="en-US"/>
          </a:p>
        </p:txBody>
      </p:sp>
      <p:sp>
        <p:nvSpPr>
          <p:cNvPr id="18" name="文本框 17"/>
          <p:cNvSpPr txBox="1"/>
          <p:nvPr/>
        </p:nvSpPr>
        <p:spPr>
          <a:xfrm>
            <a:off x="7084695" y="483870"/>
            <a:ext cx="4993005" cy="460375"/>
          </a:xfrm>
          <a:prstGeom prst="rect">
            <a:avLst/>
          </a:prstGeom>
          <a:noFill/>
        </p:spPr>
        <p:txBody>
          <a:bodyPr wrap="square" rtlCol="0">
            <a:spAutoFit/>
          </a:bodyPr>
          <a:p>
            <a:r>
              <a:rPr lang="en-US" altLang="zh-CN" sz="2400"/>
              <a:t>2.2 OBJECTIONS AND DEFENCE</a:t>
            </a:r>
            <a:endParaRPr lang="en-US" altLang="zh-CN" sz="2400"/>
          </a:p>
        </p:txBody>
      </p:sp>
      <p:grpSp>
        <p:nvGrpSpPr>
          <p:cNvPr id="20" name="组合 19"/>
          <p:cNvGrpSpPr/>
          <p:nvPr/>
        </p:nvGrpSpPr>
        <p:grpSpPr>
          <a:xfrm>
            <a:off x="210820" y="1310640"/>
            <a:ext cx="4982210" cy="1080135"/>
            <a:chOff x="708" y="2064"/>
            <a:chExt cx="7846" cy="1701"/>
          </a:xfrm>
        </p:grpSpPr>
        <p:grpSp>
          <p:nvGrpSpPr>
            <p:cNvPr id="16" name="组合 15"/>
            <p:cNvGrpSpPr/>
            <p:nvPr/>
          </p:nvGrpSpPr>
          <p:grpSpPr>
            <a:xfrm>
              <a:off x="708" y="2064"/>
              <a:ext cx="7846" cy="1701"/>
              <a:chOff x="995" y="2018"/>
              <a:chExt cx="7846" cy="1701"/>
            </a:xfrm>
            <a:solidFill>
              <a:schemeClr val="dk1"/>
            </a:solidFill>
          </p:grpSpPr>
          <p:pic>
            <p:nvPicPr>
              <p:cNvPr id="9" name="图片 8" descr="25 (2)"/>
              <p:cNvPicPr>
                <a:picLocks noChangeAspect="1"/>
              </p:cNvPicPr>
              <p:nvPr/>
            </p:nvPicPr>
            <p:blipFill>
              <a:blip r:embed="rId2"/>
              <a:stretch>
                <a:fillRect/>
              </a:stretch>
            </p:blipFill>
            <p:spPr>
              <a:xfrm>
                <a:off x="995" y="2018"/>
                <a:ext cx="1702" cy="1701"/>
              </a:xfrm>
              <a:prstGeom prst="rect">
                <a:avLst/>
              </a:prstGeom>
              <a:grpFill/>
              <a:ln w="9525">
                <a:noFill/>
              </a:ln>
            </p:spPr>
          </p:pic>
          <p:sp>
            <p:nvSpPr>
              <p:cNvPr id="11" name="文本框 10"/>
              <p:cNvSpPr txBox="1"/>
              <p:nvPr/>
            </p:nvSpPr>
            <p:spPr>
              <a:xfrm>
                <a:off x="2625" y="2579"/>
                <a:ext cx="6216" cy="580"/>
              </a:xfrm>
              <a:prstGeom prst="rect">
                <a:avLst/>
              </a:prstGeom>
              <a:grpFill/>
            </p:spPr>
            <p:txBody>
              <a:bodyPr wrap="square" rtlCol="0" anchor="t">
                <a:spAutoFit/>
              </a:bodyPr>
              <a:p>
                <a:r>
                  <a:rPr lang="en-US" altLang="zh-CN" b="1">
                    <a:solidFill>
                      <a:schemeClr val="bg1"/>
                    </a:solidFill>
                    <a:latin typeface="微软雅黑" panose="020B0503020204020204" pitchFamily="34" charset="-122"/>
                    <a:ea typeface="微软雅黑" panose="020B0503020204020204" pitchFamily="34" charset="-122"/>
                    <a:sym typeface="+mn-ea"/>
                  </a:rPr>
                  <a:t>Coherentism's possible defence</a:t>
                </a:r>
                <a:endParaRPr lang="en-US" altLang="zh-CN" b="1">
                  <a:solidFill>
                    <a:schemeClr val="bg1"/>
                  </a:solidFill>
                  <a:latin typeface="微软雅黑" panose="020B0503020204020204" pitchFamily="34" charset="-122"/>
                  <a:ea typeface="微软雅黑" panose="020B0503020204020204" pitchFamily="34" charset="-122"/>
                  <a:sym typeface="+mn-ea"/>
                </a:endParaRPr>
              </a:p>
            </p:txBody>
          </p:sp>
        </p:grpSp>
        <p:sp>
          <p:nvSpPr>
            <p:cNvPr id="17" name="等腰三角形 16"/>
            <p:cNvSpPr/>
            <p:nvPr/>
          </p:nvSpPr>
          <p:spPr>
            <a:xfrm rot="10800000">
              <a:off x="6200" y="3205"/>
              <a:ext cx="401" cy="4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梯形 18"/>
            <p:cNvSpPr/>
            <p:nvPr/>
          </p:nvSpPr>
          <p:spPr>
            <a:xfrm rot="10800000">
              <a:off x="6601" y="3204"/>
              <a:ext cx="1738" cy="425"/>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 name="文本框 1"/>
          <p:cNvSpPr txBox="1"/>
          <p:nvPr/>
        </p:nvSpPr>
        <p:spPr>
          <a:xfrm>
            <a:off x="1245870" y="2390775"/>
            <a:ext cx="10410190" cy="1476375"/>
          </a:xfrm>
          <a:prstGeom prst="rect">
            <a:avLst/>
          </a:prstGeom>
          <a:noFill/>
        </p:spPr>
        <p:txBody>
          <a:bodyPr wrap="square" rtlCol="0">
            <a:spAutoFit/>
          </a:bodyPr>
          <a:p>
            <a:r>
              <a:rPr lang="en-US" altLang="zh-CN" b="1">
                <a:solidFill>
                  <a:schemeClr val="tx1"/>
                </a:solidFill>
              </a:rPr>
              <a:t>NO,the coherence relation  is some form of</a:t>
            </a:r>
            <a:r>
              <a:rPr lang="en-US" altLang="zh-CN" b="1">
                <a:solidFill>
                  <a:srgbClr val="FF0000"/>
                </a:solidFill>
              </a:rPr>
              <a:t> entailment</a:t>
            </a:r>
            <a:r>
              <a:rPr lang="en-US" altLang="zh-CN" b="1">
                <a:solidFill>
                  <a:schemeClr val="tx1"/>
                </a:solidFill>
              </a:rPr>
              <a:t>. Entailment can be understood here as strict logical entailment, or entailment in some looser sense. According to this version, a proposition coheres with a set of propositions if and only if it is </a:t>
            </a:r>
            <a:r>
              <a:rPr lang="en-US" altLang="zh-CN" b="1">
                <a:solidFill>
                  <a:srgbClr val="FF0000"/>
                </a:solidFill>
              </a:rPr>
              <a:t>entailed</a:t>
            </a:r>
            <a:r>
              <a:rPr lang="en-US" altLang="zh-CN" b="1">
                <a:solidFill>
                  <a:schemeClr val="tx1"/>
                </a:solidFill>
              </a:rPr>
              <a:t> by members of the set. Another more plausible version of the theory, is that coherence is mutual explanatory support between propositions.</a:t>
            </a:r>
            <a:endParaRPr lang="en-US" altLang="zh-CN" b="1">
              <a:solidFill>
                <a:schemeClr val="tx1"/>
              </a:solidFill>
            </a:endParaRPr>
          </a:p>
        </p:txBody>
      </p:sp>
      <p:sp>
        <p:nvSpPr>
          <p:cNvPr id="27" name="文本框 26"/>
          <p:cNvSpPr txBox="1"/>
          <p:nvPr/>
        </p:nvSpPr>
        <p:spPr>
          <a:xfrm>
            <a:off x="1291590" y="4533265"/>
            <a:ext cx="9971405" cy="1198880"/>
          </a:xfrm>
          <a:prstGeom prst="rect">
            <a:avLst/>
          </a:prstGeom>
          <a:noFill/>
        </p:spPr>
        <p:txBody>
          <a:bodyPr wrap="square" rtlCol="0">
            <a:spAutoFit/>
          </a:bodyPr>
          <a:p>
            <a:r>
              <a:rPr lang="en-US" altLang="zh-CN" b="1">
                <a:latin typeface="微软雅黑" panose="020B0503020204020204" pitchFamily="34" charset="-122"/>
                <a:ea typeface="微软雅黑" panose="020B0503020204020204" pitchFamily="34" charset="-122"/>
              </a:rPr>
              <a:t>May be that's right ,but two questions. Fist, what if a proposition and it's negation both can not be </a:t>
            </a:r>
            <a:r>
              <a:rPr lang="en-US" altLang="zh-CN" b="1">
                <a:sym typeface="+mn-ea"/>
              </a:rPr>
              <a:t> </a:t>
            </a:r>
            <a:r>
              <a:rPr lang="en-US" altLang="zh-CN" b="1">
                <a:solidFill>
                  <a:srgbClr val="FF0000"/>
                </a:solidFill>
                <a:sym typeface="+mn-ea"/>
              </a:rPr>
              <a:t>entailed</a:t>
            </a:r>
            <a:r>
              <a:rPr lang="en-US" altLang="zh-CN" b="1">
                <a:sym typeface="+mn-ea"/>
              </a:rPr>
              <a:t> by members of the set</a:t>
            </a:r>
            <a:r>
              <a:rPr lang="en-US" altLang="zh-CN" b="1">
                <a:latin typeface="微软雅黑" panose="020B0503020204020204" pitchFamily="34" charset="-122"/>
                <a:ea typeface="微软雅黑" panose="020B0503020204020204" pitchFamily="34" charset="-122"/>
              </a:rPr>
              <a:t> ?Second ,if coherenence relation means entailment ,then every proposition's truth-value is well determined,how do you deal with</a:t>
            </a:r>
            <a:r>
              <a:rPr lang="en-US" altLang="zh-CN" b="1">
                <a:solidFill>
                  <a:srgbClr val="FF0000"/>
                </a:solidFill>
                <a:latin typeface="微软雅黑" panose="020B0503020204020204" pitchFamily="34" charset="-122"/>
                <a:ea typeface="微软雅黑" panose="020B0503020204020204" pitchFamily="34" charset="-122"/>
              </a:rPr>
              <a:t> contingent</a:t>
            </a:r>
            <a:r>
              <a:rPr lang="en-US" altLang="zh-CN" b="1">
                <a:latin typeface="微软雅黑" panose="020B0503020204020204" pitchFamily="34" charset="-122"/>
                <a:ea typeface="微软雅黑" panose="020B0503020204020204" pitchFamily="34" charset="-122"/>
              </a:rPr>
              <a:t>?</a:t>
            </a:r>
            <a:endParaRPr lang="en-US" altLang="zh-CN" b="1">
              <a:latin typeface="微软雅黑" panose="020B0503020204020204" pitchFamily="34" charset="-122"/>
              <a:ea typeface="微软雅黑" panose="020B0503020204020204" pitchFamily="34" charset="-122"/>
            </a:endParaRPr>
          </a:p>
        </p:txBody>
      </p:sp>
      <p:pic>
        <p:nvPicPr>
          <p:cNvPr id="28" name="그림 12" descr="veve.png"/>
          <p:cNvPicPr>
            <a:picLocks noChangeAspect="1"/>
          </p:cNvPicPr>
          <p:nvPr/>
        </p:nvPicPr>
        <p:blipFill>
          <a:blip r:embed="rId1" cstate="print"/>
          <a:srcRect/>
          <a:stretch>
            <a:fillRect/>
          </a:stretch>
        </p:blipFill>
        <p:spPr bwMode="auto">
          <a:xfrm rot="21203684">
            <a:off x="731042" y="2417825"/>
            <a:ext cx="518629" cy="758735"/>
          </a:xfrm>
          <a:prstGeom prst="rect">
            <a:avLst/>
          </a:prstGeom>
          <a:noFill/>
          <a:ln w="9525">
            <a:noFill/>
            <a:miter lim="800000"/>
            <a:headEnd/>
            <a:tailEnd/>
          </a:ln>
        </p:spPr>
      </p:pic>
      <p:grpSp>
        <p:nvGrpSpPr>
          <p:cNvPr id="30" name="组合 29"/>
          <p:cNvGrpSpPr/>
          <p:nvPr/>
        </p:nvGrpSpPr>
        <p:grpSpPr>
          <a:xfrm>
            <a:off x="7183755" y="3484880"/>
            <a:ext cx="4472940" cy="1047750"/>
            <a:chOff x="11389" y="6295"/>
            <a:chExt cx="7631" cy="2146"/>
          </a:xfrm>
        </p:grpSpPr>
        <p:grpSp>
          <p:nvGrpSpPr>
            <p:cNvPr id="3" name="组合 2"/>
            <p:cNvGrpSpPr/>
            <p:nvPr/>
          </p:nvGrpSpPr>
          <p:grpSpPr>
            <a:xfrm rot="0" flipH="1">
              <a:off x="11389" y="6517"/>
              <a:ext cx="7631" cy="1701"/>
              <a:chOff x="708" y="2064"/>
              <a:chExt cx="7631" cy="1701"/>
            </a:xfrm>
          </p:grpSpPr>
          <p:grpSp>
            <p:nvGrpSpPr>
              <p:cNvPr id="4" name="组合 3"/>
              <p:cNvGrpSpPr/>
              <p:nvPr/>
            </p:nvGrpSpPr>
            <p:grpSpPr>
              <a:xfrm>
                <a:off x="708" y="2064"/>
                <a:ext cx="7631" cy="1701"/>
                <a:chOff x="995" y="2018"/>
                <a:chExt cx="7631" cy="1701"/>
              </a:xfrm>
              <a:solidFill>
                <a:schemeClr val="dk1"/>
              </a:solidFill>
            </p:grpSpPr>
            <p:pic>
              <p:nvPicPr>
                <p:cNvPr id="25" name="图片 24" descr="25 (2)"/>
                <p:cNvPicPr>
                  <a:picLocks noChangeAspect="1"/>
                </p:cNvPicPr>
                <p:nvPr/>
              </p:nvPicPr>
              <p:blipFill>
                <a:blip r:embed="rId2"/>
                <a:stretch>
                  <a:fillRect/>
                </a:stretch>
              </p:blipFill>
              <p:spPr>
                <a:xfrm>
                  <a:off x="995" y="2018"/>
                  <a:ext cx="1702" cy="1701"/>
                </a:xfrm>
                <a:prstGeom prst="rect">
                  <a:avLst/>
                </a:prstGeom>
                <a:grpFill/>
                <a:ln w="9525">
                  <a:noFill/>
                </a:ln>
              </p:spPr>
            </p:pic>
            <p:sp>
              <p:nvSpPr>
                <p:cNvPr id="26" name="文本框 25"/>
                <p:cNvSpPr txBox="1"/>
                <p:nvPr/>
              </p:nvSpPr>
              <p:spPr>
                <a:xfrm>
                  <a:off x="2410" y="2579"/>
                  <a:ext cx="6216" cy="754"/>
                </a:xfrm>
                <a:prstGeom prst="rect">
                  <a:avLst/>
                </a:prstGeom>
                <a:grpFill/>
              </p:spPr>
              <p:txBody>
                <a:bodyPr wrap="square" rtlCol="0" anchor="t">
                  <a:spAutoFit/>
                </a:bodyPr>
                <a:p>
                  <a:r>
                    <a:rPr lang="en-US" altLang="zh-CN" b="1">
                      <a:solidFill>
                        <a:schemeClr val="bg1"/>
                      </a:solidFill>
                      <a:latin typeface="微软雅黑" panose="020B0503020204020204" pitchFamily="34" charset="-122"/>
                      <a:ea typeface="微软雅黑" panose="020B0503020204020204" pitchFamily="34" charset="-122"/>
                      <a:sym typeface="+mn-ea"/>
                    </a:rPr>
                    <a:t>        Anti-defence</a:t>
                  </a:r>
                  <a:endParaRPr lang="en-US" altLang="zh-CN" b="1">
                    <a:solidFill>
                      <a:schemeClr val="bg1"/>
                    </a:solidFill>
                    <a:latin typeface="微软雅黑" panose="020B0503020204020204" pitchFamily="34" charset="-122"/>
                    <a:ea typeface="微软雅黑" panose="020B0503020204020204" pitchFamily="34" charset="-122"/>
                    <a:sym typeface="+mn-ea"/>
                  </a:endParaRPr>
                </a:p>
              </p:txBody>
            </p:sp>
          </p:grpSp>
          <p:sp>
            <p:nvSpPr>
              <p:cNvPr id="29" name="等腰三角形 28"/>
              <p:cNvSpPr/>
              <p:nvPr/>
            </p:nvSpPr>
            <p:spPr>
              <a:xfrm rot="10800000">
                <a:off x="6200" y="3205"/>
                <a:ext cx="401" cy="4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梯形 30"/>
              <p:cNvSpPr/>
              <p:nvPr/>
            </p:nvSpPr>
            <p:spPr>
              <a:xfrm rot="10800000">
                <a:off x="6601" y="3204"/>
                <a:ext cx="1738" cy="425"/>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32" name="图片 31" descr="39"/>
            <p:cNvPicPr>
              <a:picLocks noChangeAspect="1"/>
            </p:cNvPicPr>
            <p:nvPr/>
          </p:nvPicPr>
          <p:blipFill>
            <a:blip r:embed="rId3"/>
            <a:stretch>
              <a:fillRect/>
            </a:stretch>
          </p:blipFill>
          <p:spPr>
            <a:xfrm>
              <a:off x="17206" y="6295"/>
              <a:ext cx="1814" cy="2147"/>
            </a:xfrm>
            <a:prstGeom prst="rect">
              <a:avLst/>
            </a:prstGeom>
            <a:noFill/>
            <a:ln w="9525">
              <a:noFill/>
            </a:ln>
          </p:spPr>
        </p:pic>
      </p:gr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49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492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 name="그룹 9"/>
          <p:cNvGrpSpPr/>
          <p:nvPr/>
        </p:nvGrpSpPr>
        <p:grpSpPr>
          <a:xfrm>
            <a:off x="631826" y="258763"/>
            <a:ext cx="746125" cy="909637"/>
            <a:chOff x="2523173" y="4047333"/>
            <a:chExt cx="746125" cy="909637"/>
          </a:xfrm>
          <a:solidFill>
            <a:schemeClr val="accent2"/>
          </a:solidFill>
        </p:grpSpPr>
        <p:sp>
          <p:nvSpPr>
            <p:cNvPr id="12"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2</a:t>
              </a:r>
              <a:endParaRPr lang="en-US" altLang="zh-CN" sz="2400" b="1" dirty="0">
                <a:solidFill>
                  <a:srgbClr val="FFFFFF"/>
                </a:solidFill>
                <a:effectLst>
                  <a:outerShdw blurRad="38100" dist="38100" dir="2700000" algn="tl">
                    <a:srgbClr val="000000">
                      <a:alpha val="43137"/>
                    </a:srgbClr>
                  </a:outerShdw>
                </a:effectLst>
              </a:endParaRPr>
            </a:p>
          </p:txBody>
        </p:sp>
        <p:sp>
          <p:nvSpPr>
            <p:cNvPr id="15"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pic>
        <p:nvPicPr>
          <p:cNvPr id="13" name="그림 12" descr="veve.png"/>
          <p:cNvPicPr>
            <a:picLocks noChangeAspect="1"/>
          </p:cNvPicPr>
          <p:nvPr/>
        </p:nvPicPr>
        <p:blipFill>
          <a:blip r:embed="rId1" cstate="print"/>
          <a:srcRect/>
          <a:stretch>
            <a:fillRect/>
          </a:stretch>
        </p:blipFill>
        <p:spPr bwMode="auto">
          <a:xfrm rot="21203684">
            <a:off x="685957" y="4861305"/>
            <a:ext cx="518629" cy="758735"/>
          </a:xfrm>
          <a:prstGeom prst="rect">
            <a:avLst/>
          </a:prstGeom>
          <a:noFill/>
          <a:ln w="9525">
            <a:noFill/>
            <a:miter lim="800000"/>
            <a:headEnd/>
            <a:tailEnd/>
          </a:ln>
        </p:spPr>
      </p:pic>
      <p:sp>
        <p:nvSpPr>
          <p:cNvPr id="8" name="文本框 7"/>
          <p:cNvSpPr txBox="1"/>
          <p:nvPr/>
        </p:nvSpPr>
        <p:spPr>
          <a:xfrm>
            <a:off x="1281430" y="422275"/>
            <a:ext cx="5005705" cy="583565"/>
          </a:xfrm>
          <a:prstGeom prst="rect">
            <a:avLst/>
          </a:prstGeom>
          <a:noFill/>
        </p:spPr>
        <p:txBody>
          <a:bodyPr wrap="none" rtlCol="0" anchor="t">
            <a:spAutoFit/>
          </a:bodyPr>
          <a:p>
            <a:pPr algn="l" eaLnBrk="1" fontAlgn="auto" hangingPunct="1">
              <a:spcBef>
                <a:spcPts val="0"/>
              </a:spcBef>
              <a:spcAft>
                <a:spcPts val="0"/>
              </a:spcAft>
              <a:defRPr/>
            </a:pPr>
            <a:r>
              <a:rPr lang="en-US" altLang="zh-CN" sz="3200" b="1" kern="0" spc="100" dirty="0">
                <a:solidFill>
                  <a:schemeClr val="accent1"/>
                </a:solidFill>
                <a:latin typeface="微软雅黑" panose="020B0503020204020204" pitchFamily="34" charset="-122"/>
                <a:ea typeface="微软雅黑" panose="020B0503020204020204" pitchFamily="34" charset="-122"/>
                <a:sym typeface="+mn-ea"/>
              </a:rPr>
              <a:t>Truth theory reviewed</a:t>
            </a:r>
            <a:endParaRPr lang="zh-CN" altLang="en-US"/>
          </a:p>
        </p:txBody>
      </p:sp>
      <p:sp>
        <p:nvSpPr>
          <p:cNvPr id="18" name="文本框 17"/>
          <p:cNvSpPr txBox="1"/>
          <p:nvPr/>
        </p:nvSpPr>
        <p:spPr>
          <a:xfrm>
            <a:off x="7084695" y="483870"/>
            <a:ext cx="4993005" cy="460375"/>
          </a:xfrm>
          <a:prstGeom prst="rect">
            <a:avLst/>
          </a:prstGeom>
          <a:noFill/>
        </p:spPr>
        <p:txBody>
          <a:bodyPr wrap="square" rtlCol="0">
            <a:spAutoFit/>
          </a:bodyPr>
          <a:p>
            <a:r>
              <a:rPr lang="en-US" altLang="zh-CN" sz="2400"/>
              <a:t>2.2 OBJECTIONS AND DEFENCE</a:t>
            </a:r>
            <a:endParaRPr lang="en-US" altLang="zh-CN" sz="2400"/>
          </a:p>
        </p:txBody>
      </p:sp>
      <p:grpSp>
        <p:nvGrpSpPr>
          <p:cNvPr id="20" name="组合 19"/>
          <p:cNvGrpSpPr/>
          <p:nvPr/>
        </p:nvGrpSpPr>
        <p:grpSpPr>
          <a:xfrm>
            <a:off x="210820" y="1310640"/>
            <a:ext cx="4982210" cy="1080135"/>
            <a:chOff x="708" y="2064"/>
            <a:chExt cx="7846" cy="1701"/>
          </a:xfrm>
        </p:grpSpPr>
        <p:grpSp>
          <p:nvGrpSpPr>
            <p:cNvPr id="16" name="组合 15"/>
            <p:cNvGrpSpPr/>
            <p:nvPr/>
          </p:nvGrpSpPr>
          <p:grpSpPr>
            <a:xfrm>
              <a:off x="708" y="2064"/>
              <a:ext cx="7846" cy="1701"/>
              <a:chOff x="995" y="2018"/>
              <a:chExt cx="7846" cy="1701"/>
            </a:xfrm>
            <a:solidFill>
              <a:schemeClr val="dk1"/>
            </a:solidFill>
          </p:grpSpPr>
          <p:pic>
            <p:nvPicPr>
              <p:cNvPr id="9" name="图片 8" descr="25 (2)"/>
              <p:cNvPicPr>
                <a:picLocks noChangeAspect="1"/>
              </p:cNvPicPr>
              <p:nvPr/>
            </p:nvPicPr>
            <p:blipFill>
              <a:blip r:embed="rId2"/>
              <a:stretch>
                <a:fillRect/>
              </a:stretch>
            </p:blipFill>
            <p:spPr>
              <a:xfrm>
                <a:off x="995" y="2018"/>
                <a:ext cx="1702" cy="1701"/>
              </a:xfrm>
              <a:prstGeom prst="rect">
                <a:avLst/>
              </a:prstGeom>
              <a:grpFill/>
              <a:ln w="9525">
                <a:noFill/>
              </a:ln>
            </p:spPr>
          </p:pic>
          <p:sp>
            <p:nvSpPr>
              <p:cNvPr id="11" name="文本框 10"/>
              <p:cNvSpPr txBox="1"/>
              <p:nvPr/>
            </p:nvSpPr>
            <p:spPr>
              <a:xfrm>
                <a:off x="2625" y="2579"/>
                <a:ext cx="6216" cy="580"/>
              </a:xfrm>
              <a:prstGeom prst="rect">
                <a:avLst/>
              </a:prstGeom>
              <a:grpFill/>
            </p:spPr>
            <p:txBody>
              <a:bodyPr wrap="square" rtlCol="0" anchor="t">
                <a:spAutoFit/>
              </a:bodyPr>
              <a:p>
                <a:r>
                  <a:rPr lang="en-US" altLang="zh-CN" b="1">
                    <a:solidFill>
                      <a:schemeClr val="bg1"/>
                    </a:solidFill>
                    <a:latin typeface="微软雅黑" panose="020B0503020204020204" pitchFamily="34" charset="-122"/>
                    <a:ea typeface="微软雅黑" panose="020B0503020204020204" pitchFamily="34" charset="-122"/>
                    <a:sym typeface="+mn-ea"/>
                  </a:rPr>
                  <a:t>Coherentism's possible defence</a:t>
                </a:r>
                <a:endParaRPr lang="en-US" altLang="zh-CN" b="1">
                  <a:solidFill>
                    <a:schemeClr val="bg1"/>
                  </a:solidFill>
                  <a:latin typeface="微软雅黑" panose="020B0503020204020204" pitchFamily="34" charset="-122"/>
                  <a:ea typeface="微软雅黑" panose="020B0503020204020204" pitchFamily="34" charset="-122"/>
                  <a:sym typeface="+mn-ea"/>
                </a:endParaRPr>
              </a:p>
            </p:txBody>
          </p:sp>
        </p:grpSp>
        <p:sp>
          <p:nvSpPr>
            <p:cNvPr id="17" name="等腰三角形 16"/>
            <p:cNvSpPr/>
            <p:nvPr/>
          </p:nvSpPr>
          <p:spPr>
            <a:xfrm rot="10800000">
              <a:off x="6200" y="3205"/>
              <a:ext cx="401" cy="4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梯形 18"/>
            <p:cNvSpPr/>
            <p:nvPr/>
          </p:nvSpPr>
          <p:spPr>
            <a:xfrm rot="10800000">
              <a:off x="6601" y="3204"/>
              <a:ext cx="1738" cy="425"/>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 name="文本框 1"/>
          <p:cNvSpPr txBox="1"/>
          <p:nvPr/>
        </p:nvSpPr>
        <p:spPr>
          <a:xfrm>
            <a:off x="1246505" y="2390775"/>
            <a:ext cx="10410190" cy="1476375"/>
          </a:xfrm>
          <a:prstGeom prst="rect">
            <a:avLst/>
          </a:prstGeom>
          <a:noFill/>
        </p:spPr>
        <p:txBody>
          <a:bodyPr wrap="square" rtlCol="0">
            <a:spAutoFit/>
          </a:bodyPr>
          <a:p>
            <a:r>
              <a:rPr lang="en-US" altLang="zh-CN" b="1">
                <a:solidFill>
                  <a:schemeClr val="tx1"/>
                </a:solidFill>
              </a:rPr>
              <a:t>For the fist question ,we a choose</a:t>
            </a:r>
            <a:r>
              <a:rPr lang="en-US" altLang="zh-CN" b="1">
                <a:solidFill>
                  <a:srgbClr val="FF0000"/>
                </a:solidFill>
              </a:rPr>
              <a:t> maximally coherent and comprehensive system</a:t>
            </a:r>
            <a:r>
              <a:rPr lang="en-US" altLang="zh-CN" b="1">
                <a:solidFill>
                  <a:schemeClr val="tx1"/>
                </a:solidFill>
              </a:rPr>
              <a:t> as the </a:t>
            </a:r>
            <a:r>
              <a:rPr lang="en-US" altLang="zh-CN" b="1">
                <a:solidFill>
                  <a:srgbClr val="FF0000"/>
                </a:solidFill>
                <a:sym typeface="+mn-ea"/>
              </a:rPr>
              <a:t> dominate system.For the second question , </a:t>
            </a:r>
            <a:r>
              <a:rPr lang="en-US" altLang="zh-CN" b="1">
                <a:sym typeface="+mn-ea"/>
              </a:rPr>
              <a:t>what contingency demands is flexibility in the matter of dominance.For example ,Dominance might be interpreted just as a matter of incorporating lots of what we actually believe, and its flexibility would then be secured by the flexibility in the identity of our beliefs.</a:t>
            </a:r>
            <a:endParaRPr lang="en-US" altLang="zh-CN" b="1">
              <a:sym typeface="+mn-ea"/>
            </a:endParaRPr>
          </a:p>
        </p:txBody>
      </p:sp>
      <p:sp>
        <p:nvSpPr>
          <p:cNvPr id="27" name="文本框 26"/>
          <p:cNvSpPr txBox="1"/>
          <p:nvPr/>
        </p:nvSpPr>
        <p:spPr>
          <a:xfrm>
            <a:off x="1377950" y="4947285"/>
            <a:ext cx="9971405" cy="1198880"/>
          </a:xfrm>
          <a:prstGeom prst="rect">
            <a:avLst/>
          </a:prstGeom>
          <a:noFill/>
        </p:spPr>
        <p:txBody>
          <a:bodyPr wrap="square" rtlCol="0">
            <a:spAutoFit/>
          </a:bodyPr>
          <a:p>
            <a:r>
              <a:rPr lang="en-US" altLang="zh-CN" b="1">
                <a:sym typeface="+mn-ea"/>
              </a:rPr>
              <a:t> Maximally coherent and comprehensive system is the things that only some idealists seem to accept it. And on the other hand the theory can not deal with the truth-value of this kind of proposition:</a:t>
            </a:r>
            <a:endParaRPr lang="en-US" altLang="zh-CN" b="1">
              <a:sym typeface="+mn-ea"/>
            </a:endParaRPr>
          </a:p>
          <a:p>
            <a:r>
              <a:rPr lang="en-US" altLang="zh-CN" b="1">
                <a:sym typeface="+mn-ea"/>
              </a:rPr>
              <a:t>  (K</a:t>
            </a:r>
            <a:r>
              <a:rPr lang="zh-CN" altLang="en-US" b="1">
                <a:sym typeface="+mn-ea"/>
              </a:rPr>
              <a:t>）</a:t>
            </a:r>
            <a:r>
              <a:rPr lang="en-US" altLang="zh-CN" b="1">
                <a:sym typeface="+mn-ea"/>
              </a:rPr>
              <a:t>'S is dominate.'</a:t>
            </a:r>
            <a:endParaRPr lang="en-US" altLang="zh-CN" b="1">
              <a:sym typeface="+mn-ea"/>
            </a:endParaRPr>
          </a:p>
        </p:txBody>
      </p:sp>
      <p:pic>
        <p:nvPicPr>
          <p:cNvPr id="28" name="그림 12" descr="veve.png"/>
          <p:cNvPicPr>
            <a:picLocks noChangeAspect="1"/>
          </p:cNvPicPr>
          <p:nvPr/>
        </p:nvPicPr>
        <p:blipFill>
          <a:blip r:embed="rId1" cstate="print"/>
          <a:srcRect/>
          <a:stretch>
            <a:fillRect/>
          </a:stretch>
        </p:blipFill>
        <p:spPr bwMode="auto">
          <a:xfrm rot="21203684">
            <a:off x="731042" y="2417825"/>
            <a:ext cx="518629" cy="758735"/>
          </a:xfrm>
          <a:prstGeom prst="rect">
            <a:avLst/>
          </a:prstGeom>
          <a:noFill/>
          <a:ln w="9525">
            <a:noFill/>
            <a:miter lim="800000"/>
            <a:headEnd/>
            <a:tailEnd/>
          </a:ln>
        </p:spPr>
      </p:pic>
      <p:grpSp>
        <p:nvGrpSpPr>
          <p:cNvPr id="30" name="组合 29"/>
          <p:cNvGrpSpPr/>
          <p:nvPr/>
        </p:nvGrpSpPr>
        <p:grpSpPr>
          <a:xfrm>
            <a:off x="7593965" y="3692525"/>
            <a:ext cx="4472940" cy="1047750"/>
            <a:chOff x="11389" y="6295"/>
            <a:chExt cx="7631" cy="2146"/>
          </a:xfrm>
        </p:grpSpPr>
        <p:grpSp>
          <p:nvGrpSpPr>
            <p:cNvPr id="3" name="组合 2"/>
            <p:cNvGrpSpPr/>
            <p:nvPr/>
          </p:nvGrpSpPr>
          <p:grpSpPr>
            <a:xfrm rot="0" flipH="1">
              <a:off x="11389" y="6517"/>
              <a:ext cx="7631" cy="1701"/>
              <a:chOff x="708" y="2064"/>
              <a:chExt cx="7631" cy="1701"/>
            </a:xfrm>
          </p:grpSpPr>
          <p:grpSp>
            <p:nvGrpSpPr>
              <p:cNvPr id="4" name="组合 3"/>
              <p:cNvGrpSpPr/>
              <p:nvPr/>
            </p:nvGrpSpPr>
            <p:grpSpPr>
              <a:xfrm>
                <a:off x="708" y="2064"/>
                <a:ext cx="7631" cy="1701"/>
                <a:chOff x="995" y="2018"/>
                <a:chExt cx="7631" cy="1701"/>
              </a:xfrm>
              <a:solidFill>
                <a:schemeClr val="dk1"/>
              </a:solidFill>
            </p:grpSpPr>
            <p:pic>
              <p:nvPicPr>
                <p:cNvPr id="25" name="图片 24" descr="25 (2)"/>
                <p:cNvPicPr>
                  <a:picLocks noChangeAspect="1"/>
                </p:cNvPicPr>
                <p:nvPr/>
              </p:nvPicPr>
              <p:blipFill>
                <a:blip r:embed="rId2"/>
                <a:stretch>
                  <a:fillRect/>
                </a:stretch>
              </p:blipFill>
              <p:spPr>
                <a:xfrm>
                  <a:off x="995" y="2018"/>
                  <a:ext cx="1702" cy="1701"/>
                </a:xfrm>
                <a:prstGeom prst="rect">
                  <a:avLst/>
                </a:prstGeom>
                <a:grpFill/>
                <a:ln w="9525">
                  <a:noFill/>
                </a:ln>
              </p:spPr>
            </p:pic>
            <p:sp>
              <p:nvSpPr>
                <p:cNvPr id="26" name="文本框 25"/>
                <p:cNvSpPr txBox="1"/>
                <p:nvPr/>
              </p:nvSpPr>
              <p:spPr>
                <a:xfrm>
                  <a:off x="2410" y="2579"/>
                  <a:ext cx="6216" cy="754"/>
                </a:xfrm>
                <a:prstGeom prst="rect">
                  <a:avLst/>
                </a:prstGeom>
                <a:grpFill/>
              </p:spPr>
              <p:txBody>
                <a:bodyPr wrap="square" rtlCol="0" anchor="t">
                  <a:spAutoFit/>
                </a:bodyPr>
                <a:p>
                  <a:r>
                    <a:rPr lang="en-US" altLang="zh-CN" b="1">
                      <a:solidFill>
                        <a:schemeClr val="bg1"/>
                      </a:solidFill>
                      <a:latin typeface="微软雅黑" panose="020B0503020204020204" pitchFamily="34" charset="-122"/>
                      <a:ea typeface="微软雅黑" panose="020B0503020204020204" pitchFamily="34" charset="-122"/>
                      <a:sym typeface="+mn-ea"/>
                    </a:rPr>
                    <a:t>        Anti-defence</a:t>
                  </a:r>
                  <a:endParaRPr lang="en-US" altLang="zh-CN" b="1">
                    <a:solidFill>
                      <a:schemeClr val="bg1"/>
                    </a:solidFill>
                    <a:latin typeface="微软雅黑" panose="020B0503020204020204" pitchFamily="34" charset="-122"/>
                    <a:ea typeface="微软雅黑" panose="020B0503020204020204" pitchFamily="34" charset="-122"/>
                    <a:sym typeface="+mn-ea"/>
                  </a:endParaRPr>
                </a:p>
              </p:txBody>
            </p:sp>
          </p:grpSp>
          <p:sp>
            <p:nvSpPr>
              <p:cNvPr id="29" name="等腰三角形 28"/>
              <p:cNvSpPr/>
              <p:nvPr/>
            </p:nvSpPr>
            <p:spPr>
              <a:xfrm rot="10800000">
                <a:off x="6200" y="3205"/>
                <a:ext cx="401" cy="4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梯形 30"/>
              <p:cNvSpPr/>
              <p:nvPr/>
            </p:nvSpPr>
            <p:spPr>
              <a:xfrm rot="10800000">
                <a:off x="6601" y="3204"/>
                <a:ext cx="1738" cy="425"/>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32" name="图片 31" descr="39"/>
            <p:cNvPicPr>
              <a:picLocks noChangeAspect="1"/>
            </p:cNvPicPr>
            <p:nvPr/>
          </p:nvPicPr>
          <p:blipFill>
            <a:blip r:embed="rId3"/>
            <a:stretch>
              <a:fillRect/>
            </a:stretch>
          </p:blipFill>
          <p:spPr>
            <a:xfrm>
              <a:off x="17206" y="6295"/>
              <a:ext cx="1814" cy="2147"/>
            </a:xfrm>
            <a:prstGeom prst="rect">
              <a:avLst/>
            </a:prstGeom>
            <a:noFill/>
            <a:ln w="9525">
              <a:noFill/>
            </a:ln>
          </p:spPr>
        </p:pic>
      </p:gr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49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492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 name="그룹 9"/>
          <p:cNvGrpSpPr/>
          <p:nvPr/>
        </p:nvGrpSpPr>
        <p:grpSpPr>
          <a:xfrm>
            <a:off x="631826" y="258763"/>
            <a:ext cx="746125" cy="909637"/>
            <a:chOff x="2523173" y="4047333"/>
            <a:chExt cx="746125" cy="909637"/>
          </a:xfrm>
          <a:solidFill>
            <a:schemeClr val="accent2"/>
          </a:solidFill>
        </p:grpSpPr>
        <p:sp>
          <p:nvSpPr>
            <p:cNvPr id="12"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2</a:t>
              </a:r>
              <a:endParaRPr lang="en-US" altLang="zh-CN" sz="2400" b="1" dirty="0">
                <a:solidFill>
                  <a:srgbClr val="FFFFFF"/>
                </a:solidFill>
                <a:effectLst>
                  <a:outerShdw blurRad="38100" dist="38100" dir="2700000" algn="tl">
                    <a:srgbClr val="000000">
                      <a:alpha val="43137"/>
                    </a:srgbClr>
                  </a:outerShdw>
                </a:effectLst>
              </a:endParaRPr>
            </a:p>
          </p:txBody>
        </p:sp>
        <p:sp>
          <p:nvSpPr>
            <p:cNvPr id="15"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sp>
        <p:nvSpPr>
          <p:cNvPr id="8" name="文本框 7"/>
          <p:cNvSpPr txBox="1"/>
          <p:nvPr/>
        </p:nvSpPr>
        <p:spPr>
          <a:xfrm>
            <a:off x="1281430" y="422275"/>
            <a:ext cx="5005705" cy="583565"/>
          </a:xfrm>
          <a:prstGeom prst="rect">
            <a:avLst/>
          </a:prstGeom>
          <a:noFill/>
        </p:spPr>
        <p:txBody>
          <a:bodyPr wrap="none" rtlCol="0" anchor="t">
            <a:spAutoFit/>
          </a:bodyPr>
          <a:p>
            <a:pPr algn="l" eaLnBrk="1" fontAlgn="auto" hangingPunct="1">
              <a:spcBef>
                <a:spcPts val="0"/>
              </a:spcBef>
              <a:spcAft>
                <a:spcPts val="0"/>
              </a:spcAft>
              <a:defRPr/>
            </a:pPr>
            <a:r>
              <a:rPr lang="en-US" altLang="zh-CN" sz="3200" b="1" kern="0" spc="100" dirty="0">
                <a:solidFill>
                  <a:schemeClr val="accent1"/>
                </a:solidFill>
                <a:latin typeface="微软雅黑" panose="020B0503020204020204" pitchFamily="34" charset="-122"/>
                <a:ea typeface="微软雅黑" panose="020B0503020204020204" pitchFamily="34" charset="-122"/>
                <a:sym typeface="+mn-ea"/>
              </a:rPr>
              <a:t>Truth theory reviewed</a:t>
            </a:r>
            <a:endParaRPr lang="zh-CN" altLang="en-US"/>
          </a:p>
        </p:txBody>
      </p:sp>
      <p:sp>
        <p:nvSpPr>
          <p:cNvPr id="18" name="文本框 17"/>
          <p:cNvSpPr txBox="1"/>
          <p:nvPr/>
        </p:nvSpPr>
        <p:spPr>
          <a:xfrm>
            <a:off x="7084695" y="483870"/>
            <a:ext cx="4993005" cy="460375"/>
          </a:xfrm>
          <a:prstGeom prst="rect">
            <a:avLst/>
          </a:prstGeom>
          <a:noFill/>
        </p:spPr>
        <p:txBody>
          <a:bodyPr wrap="square" rtlCol="0">
            <a:spAutoFit/>
          </a:bodyPr>
          <a:p>
            <a:r>
              <a:rPr lang="en-US" altLang="zh-CN" sz="2400"/>
              <a:t>2.2OBJECTIONS AND DEFENCE</a:t>
            </a:r>
            <a:endParaRPr lang="en-US" altLang="zh-CN" sz="2400"/>
          </a:p>
        </p:txBody>
      </p:sp>
      <p:grpSp>
        <p:nvGrpSpPr>
          <p:cNvPr id="20" name="组合 19"/>
          <p:cNvGrpSpPr/>
          <p:nvPr/>
        </p:nvGrpSpPr>
        <p:grpSpPr>
          <a:xfrm>
            <a:off x="210820" y="1310640"/>
            <a:ext cx="5080635" cy="1080135"/>
            <a:chOff x="708" y="2064"/>
            <a:chExt cx="8580" cy="1701"/>
          </a:xfrm>
        </p:grpSpPr>
        <p:grpSp>
          <p:nvGrpSpPr>
            <p:cNvPr id="16" name="组合 15"/>
            <p:cNvGrpSpPr/>
            <p:nvPr/>
          </p:nvGrpSpPr>
          <p:grpSpPr>
            <a:xfrm>
              <a:off x="708" y="2064"/>
              <a:ext cx="8580" cy="1701"/>
              <a:chOff x="995" y="2018"/>
              <a:chExt cx="8580" cy="1701"/>
            </a:xfrm>
            <a:solidFill>
              <a:schemeClr val="dk1"/>
            </a:solidFill>
          </p:grpSpPr>
          <p:pic>
            <p:nvPicPr>
              <p:cNvPr id="9" name="图片 8" descr="25 (2)"/>
              <p:cNvPicPr>
                <a:picLocks noChangeAspect="1"/>
              </p:cNvPicPr>
              <p:nvPr/>
            </p:nvPicPr>
            <p:blipFill>
              <a:blip r:embed="rId1"/>
              <a:stretch>
                <a:fillRect/>
              </a:stretch>
            </p:blipFill>
            <p:spPr>
              <a:xfrm>
                <a:off x="995" y="2018"/>
                <a:ext cx="1702" cy="1701"/>
              </a:xfrm>
              <a:prstGeom prst="rect">
                <a:avLst/>
              </a:prstGeom>
              <a:grpFill/>
              <a:ln w="9525">
                <a:noFill/>
              </a:ln>
            </p:spPr>
          </p:pic>
          <p:sp>
            <p:nvSpPr>
              <p:cNvPr id="11" name="文本框 10"/>
              <p:cNvSpPr txBox="1"/>
              <p:nvPr/>
            </p:nvSpPr>
            <p:spPr>
              <a:xfrm>
                <a:off x="2625" y="2579"/>
                <a:ext cx="6950" cy="580"/>
              </a:xfrm>
              <a:prstGeom prst="rect">
                <a:avLst/>
              </a:prstGeom>
              <a:grpFill/>
            </p:spPr>
            <p:txBody>
              <a:bodyPr wrap="square" rtlCol="0" anchor="t">
                <a:spAutoFit/>
              </a:bodyPr>
              <a:p>
                <a:r>
                  <a:rPr lang="en-US" altLang="zh-CN" b="1">
                    <a:solidFill>
                      <a:schemeClr val="bg1"/>
                    </a:solidFill>
                    <a:latin typeface="微软雅黑" panose="020B0503020204020204" pitchFamily="34" charset="-122"/>
                    <a:ea typeface="微软雅黑" panose="020B0503020204020204" pitchFamily="34" charset="-122"/>
                    <a:sym typeface="+mn-ea"/>
                  </a:rPr>
                  <a:t>Correspondence theory of  truth</a:t>
                </a:r>
                <a:endParaRPr lang="en-US" altLang="zh-CN" b="1">
                  <a:solidFill>
                    <a:schemeClr val="bg1"/>
                  </a:solidFill>
                  <a:latin typeface="微软雅黑" panose="020B0503020204020204" pitchFamily="34" charset="-122"/>
                  <a:ea typeface="微软雅黑" panose="020B0503020204020204" pitchFamily="34" charset="-122"/>
                  <a:sym typeface="+mn-ea"/>
                </a:endParaRPr>
              </a:p>
            </p:txBody>
          </p:sp>
        </p:grpSp>
        <p:sp>
          <p:nvSpPr>
            <p:cNvPr id="17" name="等腰三角形 16"/>
            <p:cNvSpPr/>
            <p:nvPr/>
          </p:nvSpPr>
          <p:spPr>
            <a:xfrm rot="10800000">
              <a:off x="6200" y="3205"/>
              <a:ext cx="401" cy="42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9" name="梯形 18"/>
            <p:cNvSpPr/>
            <p:nvPr/>
          </p:nvSpPr>
          <p:spPr>
            <a:xfrm rot="10800000">
              <a:off x="6601" y="3204"/>
              <a:ext cx="1738" cy="425"/>
            </a:xfrm>
            <a:prstGeom prst="trapezoid">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pic>
        <p:nvPicPr>
          <p:cNvPr id="28" name="그림 12" descr="veve.png"/>
          <p:cNvPicPr>
            <a:picLocks noChangeAspect="1"/>
          </p:cNvPicPr>
          <p:nvPr/>
        </p:nvPicPr>
        <p:blipFill>
          <a:blip r:embed="rId2" cstate="print"/>
          <a:srcRect/>
          <a:stretch>
            <a:fillRect/>
          </a:stretch>
        </p:blipFill>
        <p:spPr bwMode="auto">
          <a:xfrm rot="21203684">
            <a:off x="491647" y="2417825"/>
            <a:ext cx="518629" cy="758735"/>
          </a:xfrm>
          <a:prstGeom prst="rect">
            <a:avLst/>
          </a:prstGeom>
          <a:noFill/>
          <a:ln w="9525">
            <a:noFill/>
            <a:miter lim="800000"/>
            <a:headEnd/>
            <a:tailEnd/>
          </a:ln>
        </p:spPr>
      </p:pic>
      <p:sp>
        <p:nvSpPr>
          <p:cNvPr id="5" name="文本框 4"/>
          <p:cNvSpPr txBox="1"/>
          <p:nvPr/>
        </p:nvSpPr>
        <p:spPr>
          <a:xfrm>
            <a:off x="1176020" y="2390775"/>
            <a:ext cx="10310495" cy="4154170"/>
          </a:xfrm>
          <a:prstGeom prst="rect">
            <a:avLst/>
          </a:prstGeom>
          <a:noFill/>
        </p:spPr>
        <p:txBody>
          <a:bodyPr wrap="square" rtlCol="0">
            <a:spAutoFit/>
          </a:bodyPr>
          <a:p>
            <a:r>
              <a:rPr lang="en-US" altLang="zh-CN" b="1">
                <a:sym typeface="+mn-ea"/>
              </a:rPr>
              <a:t>We are squarely committed to a correspondence,but two very important qualifications are needed immediately.</a:t>
            </a:r>
            <a:endParaRPr lang="en-US" altLang="zh-CN" b="1">
              <a:sym typeface="+mn-ea"/>
            </a:endParaRPr>
          </a:p>
          <a:p>
            <a:r>
              <a:rPr lang="en-US" altLang="zh-CN" sz="2400" b="1">
                <a:sym typeface="+mn-ea"/>
              </a:rPr>
              <a:t> </a:t>
            </a:r>
            <a:r>
              <a:rPr lang="en-US" altLang="zh-CN" sz="2400" b="1">
                <a:solidFill>
                  <a:srgbClr val="C00000"/>
                </a:solidFill>
                <a:sym typeface="+mn-ea"/>
              </a:rPr>
              <a:t>First</a:t>
            </a:r>
            <a:r>
              <a:rPr lang="en-US" altLang="zh-CN" b="1">
                <a:sym typeface="+mn-ea"/>
              </a:rPr>
              <a:t>,It merits emphasis that even if the effect of the foregoing arguments is indeed to impose a conception of truth as conferred on a proposition by aspects of non-propositional reality,that conclusion certainly</a:t>
            </a:r>
            <a:r>
              <a:rPr lang="en-US" altLang="zh-CN" b="1">
                <a:solidFill>
                  <a:srgbClr val="C00000"/>
                </a:solidFill>
                <a:sym typeface="+mn-ea"/>
              </a:rPr>
              <a:t> carries no direct implications for the realism </a:t>
            </a:r>
            <a:r>
              <a:rPr lang="en-US" altLang="zh-CN" b="1">
                <a:sym typeface="+mn-ea"/>
              </a:rPr>
              <a:t>debate in its modern conception.In particular, nothing is implied about </a:t>
            </a:r>
            <a:r>
              <a:rPr lang="en-US" altLang="zh-CN" b="1">
                <a:solidFill>
                  <a:srgbClr val="C00000"/>
                </a:solidFill>
                <a:sym typeface="+mn-ea"/>
              </a:rPr>
              <a:t>cognitivism</a:t>
            </a:r>
            <a:r>
              <a:rPr lang="en-US" altLang="zh-CN" b="1">
                <a:sym typeface="+mn-ea"/>
              </a:rPr>
              <a:t> - about whether the factors in-volved in appraising truth are invariably wholly cognitive- nor about evidential constraint - about whether it is possible for truth to outrun all evidence available in principle.</a:t>
            </a:r>
            <a:endParaRPr lang="en-US" altLang="zh-CN" b="1">
              <a:sym typeface="+mn-ea"/>
            </a:endParaRPr>
          </a:p>
          <a:p>
            <a:r>
              <a:rPr lang="en-US" altLang="zh-CN" sz="2400" b="1">
                <a:solidFill>
                  <a:srgbClr val="C00000"/>
                </a:solidFill>
                <a:sym typeface="+mn-ea"/>
              </a:rPr>
              <a:t>Second</a:t>
            </a:r>
            <a:r>
              <a:rPr lang="en-US" altLang="zh-CN" b="1">
                <a:sym typeface="+mn-ea"/>
              </a:rPr>
              <a:t>,there ought in any case, I believe, to be</a:t>
            </a:r>
            <a:r>
              <a:rPr lang="en-US" altLang="zh-CN" b="1">
                <a:solidFill>
                  <a:srgbClr val="C00000"/>
                </a:solidFill>
                <a:sym typeface="+mn-ea"/>
              </a:rPr>
              <a:t> no presumption</a:t>
            </a:r>
            <a:r>
              <a:rPr lang="en-US" altLang="zh-CN" b="1">
                <a:sym typeface="+mn-ea"/>
              </a:rPr>
              <a:t> in favour of</a:t>
            </a:r>
            <a:r>
              <a:rPr lang="en-US" altLang="zh-CN" b="1">
                <a:solidFill>
                  <a:srgbClr val="C00000"/>
                </a:solidFill>
                <a:sym typeface="+mn-ea"/>
              </a:rPr>
              <a:t> a monistic view of truth</a:t>
            </a:r>
            <a:r>
              <a:rPr lang="en-US" altLang="zh-CN" b="1">
                <a:sym typeface="+mn-ea"/>
              </a:rPr>
              <a:t>.If the difficulties which we have been exploring are to dispose of all the alternatives to correspondence once and for all, then it needs to be assumed that truth everywhere must possess a uniform constitution: that the truth of any true proposition always consists in the same sort of thing. Yet</a:t>
            </a:r>
            <a:r>
              <a:rPr lang="en-US" altLang="zh-CN" b="1">
                <a:solidFill>
                  <a:srgbClr val="FF0000"/>
                </a:solidFill>
                <a:sym typeface="+mn-ea"/>
              </a:rPr>
              <a:t> why should that be so?</a:t>
            </a:r>
            <a:r>
              <a:rPr lang="en-US" altLang="zh-CN" b="1">
                <a:sym typeface="+mn-ea"/>
              </a:rPr>
              <a:t> </a:t>
            </a:r>
            <a:endParaRPr lang="en-US" altLang="zh-CN" b="1">
              <a:sym typeface="+mn-ea"/>
            </a:endParaRPr>
          </a:p>
          <a:p>
            <a:r>
              <a:rPr lang="en-US" altLang="zh-CN" b="1">
                <a:sym typeface="+mn-ea"/>
              </a:rPr>
              <a:t> </a:t>
            </a:r>
            <a:endParaRPr lang="en-US" altLang="zh-CN" b="1">
              <a:sym typeface="+mn-ea"/>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49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492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 name="그룹 9"/>
          <p:cNvGrpSpPr/>
          <p:nvPr/>
        </p:nvGrpSpPr>
        <p:grpSpPr>
          <a:xfrm>
            <a:off x="631826" y="258763"/>
            <a:ext cx="746125" cy="909637"/>
            <a:chOff x="2523173" y="4047333"/>
            <a:chExt cx="746125" cy="909637"/>
          </a:xfrm>
          <a:solidFill>
            <a:schemeClr val="accent2"/>
          </a:solidFill>
        </p:grpSpPr>
        <p:sp>
          <p:nvSpPr>
            <p:cNvPr id="12"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3</a:t>
              </a:r>
              <a:endParaRPr lang="en-US" altLang="zh-CN" sz="2400" b="1" dirty="0">
                <a:solidFill>
                  <a:srgbClr val="FFFFFF"/>
                </a:solidFill>
                <a:effectLst>
                  <a:outerShdw blurRad="38100" dist="38100" dir="2700000" algn="tl">
                    <a:srgbClr val="000000">
                      <a:alpha val="43137"/>
                    </a:srgbClr>
                  </a:outerShdw>
                </a:effectLst>
              </a:endParaRPr>
            </a:p>
          </p:txBody>
        </p:sp>
        <p:sp>
          <p:nvSpPr>
            <p:cNvPr id="15"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sp>
        <p:nvSpPr>
          <p:cNvPr id="8" name="文本框 7"/>
          <p:cNvSpPr txBox="1"/>
          <p:nvPr/>
        </p:nvSpPr>
        <p:spPr>
          <a:xfrm>
            <a:off x="1281430" y="422275"/>
            <a:ext cx="5049520" cy="583565"/>
          </a:xfrm>
          <a:prstGeom prst="rect">
            <a:avLst/>
          </a:prstGeom>
          <a:noFill/>
        </p:spPr>
        <p:txBody>
          <a:bodyPr wrap="none" rtlCol="0" anchor="t">
            <a:spAutoFit/>
          </a:bodyPr>
          <a:p>
            <a:pPr eaLnBrk="1" fontAlgn="auto" hangingPunct="1">
              <a:spcBef>
                <a:spcPts val="0"/>
              </a:spcBef>
              <a:spcAft>
                <a:spcPts val="0"/>
              </a:spcAft>
              <a:defRPr/>
            </a:pPr>
            <a:r>
              <a:rPr lang="en-US" altLang="zh-CN" sz="3200" b="1" kern="0" spc="100" dirty="0">
                <a:solidFill>
                  <a:schemeClr val="accent1"/>
                </a:solidFill>
                <a:latin typeface="微软雅黑" panose="020B0503020204020204" pitchFamily="34" charset="-122"/>
                <a:ea typeface="微软雅黑" panose="020B0503020204020204" pitchFamily="34" charset="-122"/>
                <a:sym typeface="+mn-ea"/>
              </a:rPr>
              <a:t>Thinking and Anwsers</a:t>
            </a:r>
            <a:r>
              <a:rPr lang="en-US" altLang="zh-CN" b="1" kern="0" spc="100" dirty="0">
                <a:latin typeface="微软雅黑" panose="020B0503020204020204" pitchFamily="34" charset="-122"/>
                <a:ea typeface="微软雅黑" panose="020B0503020204020204" pitchFamily="34" charset="-122"/>
                <a:sym typeface="+mn-ea"/>
              </a:rPr>
              <a:t> </a:t>
            </a:r>
            <a:endParaRPr lang="zh-CN" altLang="en-US"/>
          </a:p>
        </p:txBody>
      </p:sp>
      <p:pic>
        <p:nvPicPr>
          <p:cNvPr id="28" name="그림 12" descr="veve.png"/>
          <p:cNvPicPr>
            <a:picLocks noChangeAspect="1"/>
          </p:cNvPicPr>
          <p:nvPr/>
        </p:nvPicPr>
        <p:blipFill>
          <a:blip r:embed="rId1" cstate="print"/>
          <a:srcRect/>
          <a:stretch>
            <a:fillRect/>
          </a:stretch>
        </p:blipFill>
        <p:spPr bwMode="auto">
          <a:xfrm rot="21203684">
            <a:off x="817402" y="1281175"/>
            <a:ext cx="518629" cy="758735"/>
          </a:xfrm>
          <a:prstGeom prst="rect">
            <a:avLst/>
          </a:prstGeom>
          <a:noFill/>
          <a:ln w="9525">
            <a:noFill/>
            <a:miter lim="800000"/>
            <a:headEnd/>
            <a:tailEnd/>
          </a:ln>
        </p:spPr>
      </p:pic>
      <p:sp>
        <p:nvSpPr>
          <p:cNvPr id="2" name="文本框 1"/>
          <p:cNvSpPr txBox="1"/>
          <p:nvPr/>
        </p:nvSpPr>
        <p:spPr>
          <a:xfrm>
            <a:off x="1377950" y="1477010"/>
            <a:ext cx="10117455" cy="368300"/>
          </a:xfrm>
          <a:prstGeom prst="rect">
            <a:avLst/>
          </a:prstGeom>
          <a:noFill/>
        </p:spPr>
        <p:txBody>
          <a:bodyPr wrap="square" rtlCol="0">
            <a:spAutoFit/>
          </a:bodyPr>
          <a:p>
            <a:r>
              <a:rPr lang="en-US" altLang="zh-CN">
                <a:solidFill>
                  <a:schemeClr val="tx1"/>
                </a:solidFill>
                <a:effectLst>
                  <a:outerShdw blurRad="38100" dist="19050" dir="2700000" algn="tl" rotWithShape="0">
                    <a:schemeClr val="dk1">
                      <a:alpha val="40000"/>
                    </a:schemeClr>
                  </a:outerShdw>
                </a:effectLst>
                <a:latin typeface="AR HeiB5 UL" panose="020B0A00000000000000" charset="-120"/>
                <a:ea typeface="AR HeiB5 UL" panose="020B0A00000000000000" charset="-120"/>
              </a:rPr>
              <a:t>Correspondence may be not sufficient but definitely necessary.</a:t>
            </a:r>
            <a:endParaRPr lang="en-US" altLang="zh-CN">
              <a:solidFill>
                <a:schemeClr val="tx1"/>
              </a:solidFill>
              <a:effectLst>
                <a:outerShdw blurRad="38100" dist="19050" dir="2700000" algn="tl" rotWithShape="0">
                  <a:schemeClr val="dk1">
                    <a:alpha val="40000"/>
                  </a:schemeClr>
                </a:outerShdw>
              </a:effectLst>
              <a:latin typeface="AR HeiB5 UL" panose="020B0A00000000000000" charset="-120"/>
              <a:ea typeface="AR HeiB5 UL" panose="020B0A00000000000000" charset="-120"/>
            </a:endParaRPr>
          </a:p>
        </p:txBody>
      </p:sp>
      <p:sp>
        <p:nvSpPr>
          <p:cNvPr id="11" name="文本框 10"/>
          <p:cNvSpPr txBox="1"/>
          <p:nvPr/>
        </p:nvSpPr>
        <p:spPr>
          <a:xfrm>
            <a:off x="889635" y="3026410"/>
            <a:ext cx="4299585" cy="368300"/>
          </a:xfrm>
          <a:prstGeom prst="rect">
            <a:avLst/>
          </a:prstGeom>
          <a:noFill/>
        </p:spPr>
        <p:txBody>
          <a:bodyPr wrap="square" rtlCol="0">
            <a:spAutoFit/>
          </a:bodyPr>
          <a:p>
            <a:r>
              <a:rPr lang="en-US" altLang="zh-CN" b="1">
                <a:latin typeface="AR HeiB5 UL" panose="020B0A00000000000000" charset="-120"/>
                <a:ea typeface="AR HeiB5 UL" panose="020B0A00000000000000" charset="-120"/>
              </a:rPr>
              <a:t>Tarsik: </a:t>
            </a:r>
            <a:r>
              <a:rPr lang="en-US" altLang="zh-CN" b="1">
                <a:solidFill>
                  <a:schemeClr val="tx1"/>
                </a:solidFill>
              </a:rPr>
              <a:t>satisfication</a:t>
            </a:r>
            <a:endParaRPr lang="en-US" altLang="zh-CN" b="1">
              <a:solidFill>
                <a:schemeClr val="tx1"/>
              </a:solidFill>
            </a:endParaRPr>
          </a:p>
        </p:txBody>
      </p:sp>
      <p:grpSp>
        <p:nvGrpSpPr>
          <p:cNvPr id="26" name="组合 25"/>
          <p:cNvGrpSpPr/>
          <p:nvPr/>
        </p:nvGrpSpPr>
        <p:grpSpPr>
          <a:xfrm>
            <a:off x="1214755" y="2067560"/>
            <a:ext cx="6322695" cy="551815"/>
            <a:chOff x="1913" y="3256"/>
            <a:chExt cx="9957" cy="869"/>
          </a:xfrm>
        </p:grpSpPr>
        <p:sp>
          <p:nvSpPr>
            <p:cNvPr id="3" name="文本框 2"/>
            <p:cNvSpPr txBox="1"/>
            <p:nvPr/>
          </p:nvSpPr>
          <p:spPr>
            <a:xfrm>
              <a:off x="2170" y="3400"/>
              <a:ext cx="9443" cy="580"/>
            </a:xfrm>
            <a:prstGeom prst="rect">
              <a:avLst/>
            </a:prstGeom>
            <a:noFill/>
          </p:spPr>
          <p:txBody>
            <a:bodyPr wrap="square" rtlCol="0">
              <a:spAutoFit/>
            </a:bodyPr>
            <a:p>
              <a:r>
                <a:rPr lang="en-US" altLang="zh-CN" b="1">
                  <a:latin typeface="Arial Black" panose="020B0A04020102020204" pitchFamily="34" charset="0"/>
                </a:rPr>
                <a:t>T</a:t>
              </a:r>
              <a:r>
                <a:rPr lang="zh-CN" altLang="en-US" b="1">
                  <a:latin typeface="Arial Black" panose="020B0A04020102020204" pitchFamily="34" charset="0"/>
                </a:rPr>
                <a:t>：</a:t>
              </a:r>
              <a:r>
                <a:rPr lang="en-US" altLang="zh-CN" b="1">
                  <a:latin typeface="Arial Black" panose="020B0A04020102020204" pitchFamily="34" charset="0"/>
                </a:rPr>
                <a:t>X is true  if and only if </a:t>
              </a:r>
              <a:r>
                <a:rPr lang="en-US" altLang="zh-CN" b="1">
                  <a:solidFill>
                    <a:srgbClr val="FF0000"/>
                  </a:solidFill>
                  <a:latin typeface="Arial Black" panose="020B0A04020102020204" pitchFamily="34" charset="0"/>
                </a:rPr>
                <a:t>p</a:t>
              </a:r>
              <a:endParaRPr lang="en-US" altLang="zh-CN" b="1">
                <a:solidFill>
                  <a:srgbClr val="FF0000"/>
                </a:solidFill>
                <a:latin typeface="Arial Black" panose="020B0A04020102020204" pitchFamily="34" charset="0"/>
              </a:endParaRPr>
            </a:p>
          </p:txBody>
        </p:sp>
        <p:sp>
          <p:nvSpPr>
            <p:cNvPr id="18" name="矩形 17"/>
            <p:cNvSpPr/>
            <p:nvPr/>
          </p:nvSpPr>
          <p:spPr>
            <a:xfrm>
              <a:off x="1913" y="3256"/>
              <a:ext cx="9957" cy="869"/>
            </a:xfrm>
            <a:prstGeom prst="rect">
              <a:avLst/>
            </a:prstGeom>
            <a:noFill/>
            <a:ln w="28575" cmpd="thickThin">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22" name="文本框 21"/>
          <p:cNvSpPr txBox="1"/>
          <p:nvPr/>
        </p:nvSpPr>
        <p:spPr>
          <a:xfrm>
            <a:off x="889635" y="3763010"/>
            <a:ext cx="8698230" cy="645160"/>
          </a:xfrm>
          <a:prstGeom prst="rect">
            <a:avLst/>
          </a:prstGeom>
          <a:noFill/>
        </p:spPr>
        <p:txBody>
          <a:bodyPr wrap="square" rtlCol="0">
            <a:spAutoFit/>
          </a:bodyPr>
          <a:p>
            <a:r>
              <a:rPr lang="en-US" altLang="zh-CN" b="1">
                <a:solidFill>
                  <a:schemeClr val="tx1"/>
                </a:solidFill>
                <a:latin typeface="AR HeiB5 UL" panose="020B0A00000000000000" charset="-120"/>
                <a:ea typeface="AR HeiB5 UL" panose="020B0A00000000000000" charset="-120"/>
              </a:rPr>
              <a:t>Deflationism</a:t>
            </a:r>
            <a:r>
              <a:rPr lang="en-US" altLang="zh-CN" b="1">
                <a:solidFill>
                  <a:schemeClr val="tx1"/>
                </a:solidFill>
              </a:rPr>
              <a:t>: (1) matters are  like what it express.</a:t>
            </a:r>
            <a:endParaRPr lang="en-US" altLang="zh-CN" b="1">
              <a:solidFill>
                <a:schemeClr val="tx1"/>
              </a:solidFill>
            </a:endParaRPr>
          </a:p>
          <a:p>
            <a:r>
              <a:rPr lang="zh-CN" altLang="en-US" b="1">
                <a:solidFill>
                  <a:schemeClr val="tx1"/>
                </a:solidFill>
              </a:rPr>
              <a:t>                             </a:t>
            </a:r>
            <a:r>
              <a:rPr lang="en-US" altLang="zh-CN" b="1">
                <a:solidFill>
                  <a:schemeClr val="tx1"/>
                </a:solidFill>
              </a:rPr>
              <a:t>(2)assertoric use of p in object-language</a:t>
            </a:r>
            <a:endParaRPr lang="en-US" altLang="zh-CN" b="1">
              <a:solidFill>
                <a:schemeClr val="tx1"/>
              </a:solidFill>
            </a:endParaRPr>
          </a:p>
        </p:txBody>
      </p:sp>
      <p:sp>
        <p:nvSpPr>
          <p:cNvPr id="23" name="文本框 22"/>
          <p:cNvSpPr txBox="1"/>
          <p:nvPr/>
        </p:nvSpPr>
        <p:spPr>
          <a:xfrm>
            <a:off x="889635" y="4408170"/>
            <a:ext cx="8698230" cy="368300"/>
          </a:xfrm>
          <a:prstGeom prst="rect">
            <a:avLst/>
          </a:prstGeom>
          <a:noFill/>
        </p:spPr>
        <p:txBody>
          <a:bodyPr wrap="square" rtlCol="0">
            <a:spAutoFit/>
          </a:bodyPr>
          <a:p>
            <a:r>
              <a:rPr lang="en-US" altLang="zh-CN" b="1">
                <a:solidFill>
                  <a:schemeClr val="tx1"/>
                </a:solidFill>
                <a:latin typeface="AR HeiB5 UL" panose="020B0A00000000000000" charset="-120"/>
                <a:ea typeface="AR HeiB5 UL" panose="020B0A00000000000000" charset="-120"/>
              </a:rPr>
              <a:t>Coherence</a:t>
            </a:r>
            <a:r>
              <a:rPr lang="en-US" altLang="zh-CN" b="1">
                <a:solidFill>
                  <a:schemeClr val="tx1"/>
                </a:solidFill>
              </a:rPr>
              <a:t> : entaild by other specific propositions in a dominate system. </a:t>
            </a:r>
            <a:endParaRPr lang="en-US" altLang="zh-CN" b="1">
              <a:solidFill>
                <a:schemeClr val="tx1"/>
              </a:solidFill>
            </a:endParaRPr>
          </a:p>
        </p:txBody>
      </p:sp>
      <p:sp>
        <p:nvSpPr>
          <p:cNvPr id="24" name="文本框 23"/>
          <p:cNvSpPr txBox="1"/>
          <p:nvPr/>
        </p:nvSpPr>
        <p:spPr>
          <a:xfrm>
            <a:off x="889635" y="3394710"/>
            <a:ext cx="8004175" cy="368300"/>
          </a:xfrm>
          <a:prstGeom prst="rect">
            <a:avLst/>
          </a:prstGeom>
          <a:noFill/>
        </p:spPr>
        <p:txBody>
          <a:bodyPr wrap="square" rtlCol="0">
            <a:spAutoFit/>
          </a:bodyPr>
          <a:p>
            <a:r>
              <a:rPr lang="en-US" altLang="zh-CN" b="1">
                <a:latin typeface="AR HeiB5 UL" panose="020B0A00000000000000" charset="-120"/>
                <a:ea typeface="AR HeiB5 UL" panose="020B0A00000000000000" charset="-120"/>
              </a:rPr>
              <a:t>Logic truth in first order logic:</a:t>
            </a:r>
            <a:r>
              <a:rPr lang="en-US" altLang="zh-CN" b="1">
                <a:latin typeface="+mj-lt"/>
                <a:ea typeface="AR HeiB5 UL" panose="020B0A00000000000000" charset="-120"/>
              </a:rPr>
              <a:t>inclusion </a:t>
            </a:r>
            <a:r>
              <a:rPr lang="en-US" altLang="zh-CN" b="1">
                <a:latin typeface="+mj-lt"/>
              </a:rPr>
              <a:t>relation</a:t>
            </a:r>
            <a:endParaRPr lang="en-US" altLang="zh-CN" b="1">
              <a:latin typeface="+mj-lt"/>
              <a:ea typeface="AR HeiB5 UL" panose="020B0A00000000000000" charset="-120"/>
            </a:endParaRPr>
          </a:p>
        </p:txBody>
      </p:sp>
      <p:sp>
        <p:nvSpPr>
          <p:cNvPr id="25" name="文本框 24"/>
          <p:cNvSpPr txBox="1"/>
          <p:nvPr/>
        </p:nvSpPr>
        <p:spPr>
          <a:xfrm>
            <a:off x="1569720" y="5102860"/>
            <a:ext cx="8712835" cy="1076325"/>
          </a:xfrm>
          <a:prstGeom prst="rect">
            <a:avLst/>
          </a:prstGeom>
          <a:noFill/>
        </p:spPr>
        <p:txBody>
          <a:bodyPr wrap="square" rtlCol="0" anchor="t">
            <a:spAutoFit/>
          </a:bodyPr>
          <a:p>
            <a:r>
              <a:rPr lang="en-US" altLang="zh-CN" sz="3200">
                <a:solidFill>
                  <a:srgbClr val="FF0000"/>
                </a:solidFill>
              </a:rPr>
              <a:t>ALL</a:t>
            </a:r>
            <a:r>
              <a:rPr lang="zh-CN" altLang="en-US" sz="3200">
                <a:solidFill>
                  <a:srgbClr val="FF0000"/>
                </a:solidFill>
              </a:rPr>
              <a:t>，Directly or indirectly </a:t>
            </a:r>
            <a:r>
              <a:rPr lang="en-US" altLang="zh-CN" sz="3200">
                <a:solidFill>
                  <a:srgbClr val="FF0000"/>
                </a:solidFill>
              </a:rPr>
              <a:t>connect with the non-proposition world.</a:t>
            </a:r>
            <a:endParaRPr lang="en-US" altLang="zh-CN" sz="320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49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492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 name="그룹 9"/>
          <p:cNvGrpSpPr/>
          <p:nvPr/>
        </p:nvGrpSpPr>
        <p:grpSpPr>
          <a:xfrm>
            <a:off x="631826" y="258763"/>
            <a:ext cx="746125" cy="909637"/>
            <a:chOff x="2523173" y="4047333"/>
            <a:chExt cx="746125" cy="909637"/>
          </a:xfrm>
          <a:solidFill>
            <a:schemeClr val="accent2"/>
          </a:solidFill>
        </p:grpSpPr>
        <p:sp>
          <p:nvSpPr>
            <p:cNvPr id="12"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3</a:t>
              </a:r>
              <a:endParaRPr lang="en-US" altLang="zh-CN" sz="2400" b="1" dirty="0">
                <a:solidFill>
                  <a:srgbClr val="FFFFFF"/>
                </a:solidFill>
                <a:effectLst>
                  <a:outerShdw blurRad="38100" dist="38100" dir="2700000" algn="tl">
                    <a:srgbClr val="000000">
                      <a:alpha val="43137"/>
                    </a:srgbClr>
                  </a:outerShdw>
                </a:effectLst>
              </a:endParaRPr>
            </a:p>
          </p:txBody>
        </p:sp>
        <p:sp>
          <p:nvSpPr>
            <p:cNvPr id="15"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sp>
        <p:nvSpPr>
          <p:cNvPr id="8" name="文本框 7"/>
          <p:cNvSpPr txBox="1"/>
          <p:nvPr/>
        </p:nvSpPr>
        <p:spPr>
          <a:xfrm>
            <a:off x="1281430" y="422275"/>
            <a:ext cx="5049520" cy="583565"/>
          </a:xfrm>
          <a:prstGeom prst="rect">
            <a:avLst/>
          </a:prstGeom>
          <a:noFill/>
        </p:spPr>
        <p:txBody>
          <a:bodyPr wrap="none" rtlCol="0" anchor="t">
            <a:spAutoFit/>
          </a:bodyPr>
          <a:p>
            <a:pPr eaLnBrk="1" fontAlgn="auto" hangingPunct="1">
              <a:spcBef>
                <a:spcPts val="0"/>
              </a:spcBef>
              <a:spcAft>
                <a:spcPts val="0"/>
              </a:spcAft>
              <a:defRPr/>
            </a:pPr>
            <a:r>
              <a:rPr lang="en-US" altLang="zh-CN" sz="3200" b="1" kern="0" spc="100" dirty="0">
                <a:solidFill>
                  <a:schemeClr val="accent1"/>
                </a:solidFill>
                <a:latin typeface="微软雅黑" panose="020B0503020204020204" pitchFamily="34" charset="-122"/>
                <a:ea typeface="微软雅黑" panose="020B0503020204020204" pitchFamily="34" charset="-122"/>
                <a:sym typeface="+mn-ea"/>
              </a:rPr>
              <a:t>Thinking and Anwsers</a:t>
            </a:r>
            <a:r>
              <a:rPr lang="en-US" altLang="zh-CN" b="1" kern="0" spc="100" dirty="0">
                <a:latin typeface="微软雅黑" panose="020B0503020204020204" pitchFamily="34" charset="-122"/>
                <a:ea typeface="微软雅黑" panose="020B0503020204020204" pitchFamily="34" charset="-122"/>
                <a:sym typeface="+mn-ea"/>
              </a:rPr>
              <a:t> </a:t>
            </a:r>
            <a:endParaRPr lang="zh-CN" altLang="en-US"/>
          </a:p>
        </p:txBody>
      </p:sp>
      <p:pic>
        <p:nvPicPr>
          <p:cNvPr id="28" name="그림 12" descr="veve.png"/>
          <p:cNvPicPr>
            <a:picLocks noChangeAspect="1"/>
          </p:cNvPicPr>
          <p:nvPr/>
        </p:nvPicPr>
        <p:blipFill>
          <a:blip r:embed="rId1" cstate="print"/>
          <a:srcRect/>
          <a:stretch>
            <a:fillRect/>
          </a:stretch>
        </p:blipFill>
        <p:spPr bwMode="auto">
          <a:xfrm rot="21203684">
            <a:off x="817402" y="1281175"/>
            <a:ext cx="518629" cy="758735"/>
          </a:xfrm>
          <a:prstGeom prst="rect">
            <a:avLst/>
          </a:prstGeom>
          <a:noFill/>
          <a:ln w="9525">
            <a:noFill/>
            <a:miter lim="800000"/>
            <a:headEnd/>
            <a:tailEnd/>
          </a:ln>
        </p:spPr>
      </p:pic>
      <p:sp>
        <p:nvSpPr>
          <p:cNvPr id="2" name="文本框 1"/>
          <p:cNvSpPr txBox="1"/>
          <p:nvPr/>
        </p:nvSpPr>
        <p:spPr>
          <a:xfrm>
            <a:off x="1377950" y="1477010"/>
            <a:ext cx="10117455" cy="368300"/>
          </a:xfrm>
          <a:prstGeom prst="rect">
            <a:avLst/>
          </a:prstGeom>
          <a:noFill/>
        </p:spPr>
        <p:txBody>
          <a:bodyPr wrap="square" rtlCol="0">
            <a:spAutoFit/>
          </a:bodyPr>
          <a:p>
            <a:r>
              <a:rPr lang="en-US" altLang="zh-CN" b="1">
                <a:latin typeface="AR HeiB5 UL" panose="020B0A00000000000000" charset="-120"/>
                <a:ea typeface="AR HeiB5 UL" panose="020B0A00000000000000" charset="-120"/>
                <a:sym typeface="+mn-ea"/>
              </a:rPr>
              <a:t>Tarsik:</a:t>
            </a:r>
            <a:endParaRPr lang="en-US" altLang="zh-CN">
              <a:solidFill>
                <a:schemeClr val="tx1"/>
              </a:solidFill>
              <a:effectLst>
                <a:outerShdw blurRad="38100" dist="19050" dir="2700000" algn="tl" rotWithShape="0">
                  <a:schemeClr val="dk1">
                    <a:alpha val="40000"/>
                  </a:schemeClr>
                </a:outerShdw>
              </a:effectLst>
              <a:latin typeface="AR HeiB5 UL" panose="020B0A00000000000000" charset="-120"/>
              <a:ea typeface="AR HeiB5 UL" panose="020B0A00000000000000" charset="-120"/>
            </a:endParaRPr>
          </a:p>
        </p:txBody>
      </p:sp>
      <p:pic>
        <p:nvPicPr>
          <p:cNvPr id="21" name="图片 20"/>
          <p:cNvPicPr>
            <a:picLocks noChangeAspect="1"/>
          </p:cNvPicPr>
          <p:nvPr/>
        </p:nvPicPr>
        <p:blipFill>
          <a:blip r:embed="rId2"/>
          <a:stretch>
            <a:fillRect/>
          </a:stretch>
        </p:blipFill>
        <p:spPr>
          <a:xfrm>
            <a:off x="1281430" y="2067560"/>
            <a:ext cx="8933180" cy="3961765"/>
          </a:xfrm>
          <a:prstGeom prst="rect">
            <a:avLst/>
          </a:prstGeom>
        </p:spPr>
      </p:pic>
      <p:sp>
        <p:nvSpPr>
          <p:cNvPr id="184" name=" 184"/>
          <p:cNvSpPr/>
          <p:nvPr/>
        </p:nvSpPr>
        <p:spPr>
          <a:xfrm>
            <a:off x="8344535" y="2626360"/>
            <a:ext cx="1575435" cy="104965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
        <p:nvSpPr>
          <p:cNvPr id="4" name=" 184"/>
          <p:cNvSpPr/>
          <p:nvPr/>
        </p:nvSpPr>
        <p:spPr>
          <a:xfrm>
            <a:off x="1281430" y="3194685"/>
            <a:ext cx="1575435" cy="104965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49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492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 name="그룹 9"/>
          <p:cNvGrpSpPr/>
          <p:nvPr/>
        </p:nvGrpSpPr>
        <p:grpSpPr>
          <a:xfrm>
            <a:off x="631826" y="258763"/>
            <a:ext cx="746125" cy="909637"/>
            <a:chOff x="2523173" y="4047333"/>
            <a:chExt cx="746125" cy="909637"/>
          </a:xfrm>
          <a:solidFill>
            <a:schemeClr val="accent2"/>
          </a:solidFill>
        </p:grpSpPr>
        <p:sp>
          <p:nvSpPr>
            <p:cNvPr id="12"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3</a:t>
              </a:r>
              <a:endParaRPr lang="en-US" altLang="zh-CN" sz="2400" b="1" dirty="0">
                <a:solidFill>
                  <a:srgbClr val="FFFFFF"/>
                </a:solidFill>
                <a:effectLst>
                  <a:outerShdw blurRad="38100" dist="38100" dir="2700000" algn="tl">
                    <a:srgbClr val="000000">
                      <a:alpha val="43137"/>
                    </a:srgbClr>
                  </a:outerShdw>
                </a:effectLst>
              </a:endParaRPr>
            </a:p>
          </p:txBody>
        </p:sp>
        <p:sp>
          <p:nvSpPr>
            <p:cNvPr id="15"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sp>
        <p:nvSpPr>
          <p:cNvPr id="8" name="文本框 7"/>
          <p:cNvSpPr txBox="1"/>
          <p:nvPr/>
        </p:nvSpPr>
        <p:spPr>
          <a:xfrm>
            <a:off x="1281430" y="422275"/>
            <a:ext cx="5049520" cy="583565"/>
          </a:xfrm>
          <a:prstGeom prst="rect">
            <a:avLst/>
          </a:prstGeom>
          <a:noFill/>
        </p:spPr>
        <p:txBody>
          <a:bodyPr wrap="none" rtlCol="0" anchor="t">
            <a:spAutoFit/>
          </a:bodyPr>
          <a:p>
            <a:pPr eaLnBrk="1" fontAlgn="auto" hangingPunct="1">
              <a:spcBef>
                <a:spcPts val="0"/>
              </a:spcBef>
              <a:spcAft>
                <a:spcPts val="0"/>
              </a:spcAft>
              <a:defRPr/>
            </a:pPr>
            <a:r>
              <a:rPr lang="en-US" altLang="zh-CN" sz="3200" b="1" kern="0" spc="100" dirty="0">
                <a:solidFill>
                  <a:schemeClr val="accent1"/>
                </a:solidFill>
                <a:latin typeface="微软雅黑" panose="020B0503020204020204" pitchFamily="34" charset="-122"/>
                <a:ea typeface="微软雅黑" panose="020B0503020204020204" pitchFamily="34" charset="-122"/>
                <a:sym typeface="+mn-ea"/>
              </a:rPr>
              <a:t>Thinking and Anwsers</a:t>
            </a:r>
            <a:r>
              <a:rPr lang="en-US" altLang="zh-CN" b="1" kern="0" spc="100" dirty="0">
                <a:latin typeface="微软雅黑" panose="020B0503020204020204" pitchFamily="34" charset="-122"/>
                <a:ea typeface="微软雅黑" panose="020B0503020204020204" pitchFamily="34" charset="-122"/>
                <a:sym typeface="+mn-ea"/>
              </a:rPr>
              <a:t> </a:t>
            </a:r>
            <a:endParaRPr lang="zh-CN" altLang="en-US"/>
          </a:p>
        </p:txBody>
      </p:sp>
      <p:pic>
        <p:nvPicPr>
          <p:cNvPr id="28" name="그림 12" descr="veve.png"/>
          <p:cNvPicPr>
            <a:picLocks noChangeAspect="1"/>
          </p:cNvPicPr>
          <p:nvPr/>
        </p:nvPicPr>
        <p:blipFill>
          <a:blip r:embed="rId1" cstate="print"/>
          <a:srcRect/>
          <a:stretch>
            <a:fillRect/>
          </a:stretch>
        </p:blipFill>
        <p:spPr bwMode="auto">
          <a:xfrm rot="21203684">
            <a:off x="817402" y="1281175"/>
            <a:ext cx="518629" cy="758735"/>
          </a:xfrm>
          <a:prstGeom prst="rect">
            <a:avLst/>
          </a:prstGeom>
          <a:noFill/>
          <a:ln w="9525">
            <a:noFill/>
            <a:miter lim="800000"/>
            <a:headEnd/>
            <a:tailEnd/>
          </a:ln>
        </p:spPr>
      </p:pic>
      <p:sp>
        <p:nvSpPr>
          <p:cNvPr id="3" name="文本框 2"/>
          <p:cNvSpPr txBox="1"/>
          <p:nvPr/>
        </p:nvSpPr>
        <p:spPr>
          <a:xfrm>
            <a:off x="1377950" y="1476375"/>
            <a:ext cx="6402705" cy="368300"/>
          </a:xfrm>
          <a:prstGeom prst="rect">
            <a:avLst/>
          </a:prstGeom>
          <a:noFill/>
        </p:spPr>
        <p:txBody>
          <a:bodyPr wrap="none" rtlCol="0" anchor="t">
            <a:spAutoFit/>
          </a:bodyPr>
          <a:p>
            <a:pPr algn="l"/>
            <a:r>
              <a:rPr lang="en-US" altLang="zh-CN" b="1">
                <a:latin typeface="AR HeiB5 UL" panose="020B0A00000000000000" charset="-120"/>
                <a:ea typeface="AR HeiB5 UL" panose="020B0A00000000000000" charset="-120"/>
                <a:sym typeface="+mn-ea"/>
              </a:rPr>
              <a:t>Logic truth in first order logic:</a:t>
            </a:r>
            <a:r>
              <a:rPr lang="en-US" altLang="zh-CN" b="1">
                <a:latin typeface="+mj-lt"/>
                <a:ea typeface="AR HeiB5 UL" panose="020B0A00000000000000" charset="-120"/>
                <a:sym typeface="+mn-ea"/>
              </a:rPr>
              <a:t>inclusion </a:t>
            </a:r>
            <a:r>
              <a:rPr lang="en-US" altLang="zh-CN" b="1">
                <a:latin typeface="+mj-lt"/>
                <a:sym typeface="+mn-ea"/>
              </a:rPr>
              <a:t>relation</a:t>
            </a:r>
            <a:endParaRPr lang="zh-CN" altLang="en-US"/>
          </a:p>
        </p:txBody>
      </p:sp>
      <p:pic>
        <p:nvPicPr>
          <p:cNvPr id="4" name="图片 3"/>
          <p:cNvPicPr>
            <a:picLocks noChangeAspect="1"/>
          </p:cNvPicPr>
          <p:nvPr/>
        </p:nvPicPr>
        <p:blipFill>
          <a:blip r:embed="rId2"/>
          <a:stretch>
            <a:fillRect/>
          </a:stretch>
        </p:blipFill>
        <p:spPr>
          <a:xfrm>
            <a:off x="1281430" y="2067560"/>
            <a:ext cx="6474460" cy="3636645"/>
          </a:xfrm>
          <a:prstGeom prst="rect">
            <a:avLst/>
          </a:prstGeom>
        </p:spPr>
      </p:pic>
      <p:sp>
        <p:nvSpPr>
          <p:cNvPr id="5" name="文本框 4"/>
          <p:cNvSpPr txBox="1"/>
          <p:nvPr/>
        </p:nvSpPr>
        <p:spPr>
          <a:xfrm>
            <a:off x="7976235" y="2341880"/>
            <a:ext cx="3235960" cy="368300"/>
          </a:xfrm>
          <a:prstGeom prst="rect">
            <a:avLst/>
          </a:prstGeom>
          <a:noFill/>
        </p:spPr>
        <p:txBody>
          <a:bodyPr wrap="square" rtlCol="0">
            <a:spAutoFit/>
          </a:bodyPr>
          <a:p>
            <a:r>
              <a:rPr lang="en-US" altLang="zh-CN" b="1">
                <a:latin typeface="Traditional Arabic" panose="02020603050405020304" charset="0"/>
              </a:rPr>
              <a:t>&lt;</a:t>
            </a:r>
            <a:r>
              <a:rPr lang="en-US" altLang="zh-CN" b="1">
                <a:latin typeface="Traditional Arabic" panose="02020603050405020304" charset="0"/>
                <a:sym typeface="LogicA" panose="05010501010000010501" charset="0"/>
              </a:rPr>
              <a:t>(x1)</a:t>
            </a:r>
            <a:r>
              <a:rPr lang="zh-CN" altLang="en-US" b="1">
                <a:latin typeface="Traditional Arabic" panose="02020603050405020304" charset="0"/>
                <a:sym typeface="LogicA" panose="05010501010000010501" charset="0"/>
              </a:rPr>
              <a:t>，</a:t>
            </a:r>
            <a:r>
              <a:rPr lang="en-US" altLang="zh-CN" b="1">
                <a:latin typeface="Traditional Arabic" panose="02020603050405020304" charset="0"/>
                <a:sym typeface="LogicA" panose="05010501010000010501" charset="0"/>
              </a:rPr>
              <a:t>……</a:t>
            </a:r>
            <a:r>
              <a:rPr lang="zh-CN" altLang="en-US" b="1">
                <a:latin typeface="Traditional Arabic" panose="02020603050405020304" charset="0"/>
                <a:sym typeface="LogicA" panose="05010501010000010501" charset="0"/>
              </a:rPr>
              <a:t>（</a:t>
            </a:r>
            <a:r>
              <a:rPr lang="en-US" altLang="zh-CN" b="1">
                <a:latin typeface="Traditional Arabic" panose="02020603050405020304" charset="0"/>
                <a:sym typeface="LogicA" panose="05010501010000010501" charset="0"/>
              </a:rPr>
              <a:t>xn)&gt;G</a:t>
            </a:r>
            <a:r>
              <a:rPr lang="en-US" altLang="zh-CN" b="1" baseline="30000">
                <a:latin typeface="Traditional Arabic" panose="02020603050405020304" charset="0"/>
                <a:sym typeface="LogicA" panose="05010501010000010501" charset="0"/>
              </a:rPr>
              <a:t></a:t>
            </a:r>
            <a:endParaRPr lang="en-US" altLang="zh-CN" b="1" baseline="30000">
              <a:latin typeface="Traditional Arabic" panose="02020603050405020304" charset="0"/>
              <a:sym typeface="LogicA" panose="05010501010000010501" charset="0"/>
            </a:endParaRPr>
          </a:p>
        </p:txBody>
      </p:sp>
      <p:sp>
        <p:nvSpPr>
          <p:cNvPr id="184" name=" 184"/>
          <p:cNvSpPr/>
          <p:nvPr/>
        </p:nvSpPr>
        <p:spPr>
          <a:xfrm>
            <a:off x="5420995" y="2158365"/>
            <a:ext cx="1575435" cy="1049655"/>
          </a:xfrm>
          <a:prstGeom prst="ellipse">
            <a:avLst/>
          </a:prstGeom>
          <a:noFill/>
          <a:ln>
            <a:solidFill>
              <a:srgbClr val="FF0000"/>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zh-CN" altLang="en-US">
              <a:solidFill>
                <a:srgbClr val="FFFFFF"/>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49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492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 name="그룹 9"/>
          <p:cNvGrpSpPr/>
          <p:nvPr/>
        </p:nvGrpSpPr>
        <p:grpSpPr>
          <a:xfrm>
            <a:off x="631826" y="258763"/>
            <a:ext cx="746125" cy="909637"/>
            <a:chOff x="2523173" y="4047333"/>
            <a:chExt cx="746125" cy="909637"/>
          </a:xfrm>
          <a:solidFill>
            <a:schemeClr val="accent2"/>
          </a:solidFill>
        </p:grpSpPr>
        <p:sp>
          <p:nvSpPr>
            <p:cNvPr id="12"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3</a:t>
              </a:r>
              <a:endParaRPr lang="en-US" altLang="zh-CN" sz="2400" b="1" dirty="0">
                <a:solidFill>
                  <a:srgbClr val="FFFFFF"/>
                </a:solidFill>
                <a:effectLst>
                  <a:outerShdw blurRad="38100" dist="38100" dir="2700000" algn="tl">
                    <a:srgbClr val="000000">
                      <a:alpha val="43137"/>
                    </a:srgbClr>
                  </a:outerShdw>
                </a:effectLst>
              </a:endParaRPr>
            </a:p>
          </p:txBody>
        </p:sp>
        <p:sp>
          <p:nvSpPr>
            <p:cNvPr id="15"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sp>
        <p:nvSpPr>
          <p:cNvPr id="8" name="文本框 7"/>
          <p:cNvSpPr txBox="1"/>
          <p:nvPr/>
        </p:nvSpPr>
        <p:spPr>
          <a:xfrm>
            <a:off x="1281430" y="422275"/>
            <a:ext cx="5049520" cy="583565"/>
          </a:xfrm>
          <a:prstGeom prst="rect">
            <a:avLst/>
          </a:prstGeom>
          <a:noFill/>
        </p:spPr>
        <p:txBody>
          <a:bodyPr wrap="none" rtlCol="0" anchor="t">
            <a:spAutoFit/>
          </a:bodyPr>
          <a:p>
            <a:pPr eaLnBrk="1" fontAlgn="auto" hangingPunct="1">
              <a:spcBef>
                <a:spcPts val="0"/>
              </a:spcBef>
              <a:spcAft>
                <a:spcPts val="0"/>
              </a:spcAft>
              <a:defRPr/>
            </a:pPr>
            <a:r>
              <a:rPr lang="en-US" altLang="zh-CN" sz="3200" b="1" kern="0" spc="100" dirty="0">
                <a:solidFill>
                  <a:schemeClr val="accent1"/>
                </a:solidFill>
                <a:latin typeface="微软雅黑" panose="020B0503020204020204" pitchFamily="34" charset="-122"/>
                <a:ea typeface="微软雅黑" panose="020B0503020204020204" pitchFamily="34" charset="-122"/>
                <a:sym typeface="+mn-ea"/>
              </a:rPr>
              <a:t>Thinking and Anwsers</a:t>
            </a:r>
            <a:r>
              <a:rPr lang="en-US" altLang="zh-CN" b="1" kern="0" spc="100" dirty="0">
                <a:latin typeface="微软雅黑" panose="020B0503020204020204" pitchFamily="34" charset="-122"/>
                <a:ea typeface="微软雅黑" panose="020B0503020204020204" pitchFamily="34" charset="-122"/>
                <a:sym typeface="+mn-ea"/>
              </a:rPr>
              <a:t> </a:t>
            </a:r>
            <a:endParaRPr lang="zh-CN" altLang="en-US"/>
          </a:p>
        </p:txBody>
      </p:sp>
      <p:cxnSp>
        <p:nvCxnSpPr>
          <p:cNvPr id="42" name="직선 연결선 24"/>
          <p:cNvCxnSpPr/>
          <p:nvPr/>
        </p:nvCxnSpPr>
        <p:spPr>
          <a:xfrm flipV="1">
            <a:off x="5869305" y="1600200"/>
            <a:ext cx="0" cy="4518025"/>
          </a:xfrm>
          <a:prstGeom prst="line">
            <a:avLst/>
          </a:prstGeom>
          <a:gradFill flip="none" rotWithShape="1">
            <a:gsLst>
              <a:gs pos="95000">
                <a:schemeClr val="tx1"/>
              </a:gs>
              <a:gs pos="0">
                <a:schemeClr val="accent1">
                  <a:tint val="23500"/>
                  <a:satMod val="160000"/>
                </a:schemeClr>
              </a:gs>
            </a:gsLst>
            <a:path path="shape">
              <a:fillToRect l="50000" t="50000" r="50000" b="50000"/>
            </a:path>
            <a:tileRect/>
          </a:gradFill>
          <a:ln w="25400">
            <a:gradFill flip="none" rotWithShape="1">
              <a:gsLst>
                <a:gs pos="0">
                  <a:srgbClr val="CBCBCB">
                    <a:alpha val="0"/>
                  </a:srgbClr>
                </a:gs>
                <a:gs pos="13000">
                  <a:srgbClr val="5F5F5F"/>
                </a:gs>
                <a:gs pos="21001">
                  <a:srgbClr val="5F5F5F"/>
                </a:gs>
                <a:gs pos="69000">
                  <a:srgbClr val="292929"/>
                </a:gs>
                <a:gs pos="82001">
                  <a:srgbClr val="777777"/>
                </a:gs>
                <a:gs pos="100000">
                  <a:srgbClr val="EAEAEA">
                    <a:alpha val="0"/>
                  </a:srgbClr>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cxnSp>
      <p:sp>
        <p:nvSpPr>
          <p:cNvPr id="3" name="文本框 2"/>
          <p:cNvSpPr txBox="1"/>
          <p:nvPr/>
        </p:nvSpPr>
        <p:spPr>
          <a:xfrm>
            <a:off x="2040890" y="1477010"/>
            <a:ext cx="3108325" cy="368300"/>
          </a:xfrm>
          <a:prstGeom prst="rect">
            <a:avLst/>
          </a:prstGeom>
          <a:noFill/>
        </p:spPr>
        <p:txBody>
          <a:bodyPr wrap="square" rtlCol="0">
            <a:spAutoFit/>
          </a:bodyPr>
          <a:p>
            <a:r>
              <a:rPr lang="en-US" altLang="zh-CN"/>
              <a:t>proposition world</a:t>
            </a:r>
            <a:endParaRPr lang="en-US" altLang="zh-CN"/>
          </a:p>
        </p:txBody>
      </p:sp>
      <p:sp>
        <p:nvSpPr>
          <p:cNvPr id="5" name="文本框 4"/>
          <p:cNvSpPr txBox="1"/>
          <p:nvPr/>
        </p:nvSpPr>
        <p:spPr>
          <a:xfrm>
            <a:off x="6996430" y="1477010"/>
            <a:ext cx="3108325" cy="368300"/>
          </a:xfrm>
          <a:prstGeom prst="rect">
            <a:avLst/>
          </a:prstGeom>
          <a:noFill/>
        </p:spPr>
        <p:txBody>
          <a:bodyPr wrap="square" rtlCol="0">
            <a:spAutoFit/>
          </a:bodyPr>
          <a:p>
            <a:r>
              <a:rPr lang="en-US" altLang="zh-CN"/>
              <a:t>non-proposition  world</a:t>
            </a:r>
            <a:endParaRPr lang="en-US" altLang="zh-CN"/>
          </a:p>
        </p:txBody>
      </p:sp>
      <p:sp>
        <p:nvSpPr>
          <p:cNvPr id="9" name="文本框 8"/>
          <p:cNvSpPr txBox="1"/>
          <p:nvPr/>
        </p:nvSpPr>
        <p:spPr>
          <a:xfrm>
            <a:off x="851535" y="3081020"/>
            <a:ext cx="1503045" cy="368300"/>
          </a:xfrm>
          <a:prstGeom prst="rect">
            <a:avLst/>
          </a:prstGeom>
          <a:noFill/>
        </p:spPr>
        <p:txBody>
          <a:bodyPr wrap="square" rtlCol="0">
            <a:spAutoFit/>
          </a:bodyPr>
          <a:p>
            <a:r>
              <a:rPr lang="en-US" altLang="zh-CN">
                <a:solidFill>
                  <a:srgbClr val="FF0000"/>
                </a:solidFill>
                <a:latin typeface="AR HeiB5 UL" panose="020B0A00000000000000" charset="-120"/>
                <a:ea typeface="AR HeiB5 UL" panose="020B0A00000000000000" charset="-120"/>
              </a:rPr>
              <a:t>TRUTH</a:t>
            </a:r>
            <a:endParaRPr lang="en-US" altLang="zh-CN">
              <a:solidFill>
                <a:srgbClr val="FF0000"/>
              </a:solidFill>
              <a:latin typeface="AR HeiB5 UL" panose="020B0A00000000000000" charset="-120"/>
              <a:ea typeface="AR HeiB5 UL" panose="020B0A00000000000000" charset="-120"/>
            </a:endParaRPr>
          </a:p>
        </p:txBody>
      </p:sp>
      <p:sp>
        <p:nvSpPr>
          <p:cNvPr id="11" name="文本框 10"/>
          <p:cNvSpPr txBox="1"/>
          <p:nvPr/>
        </p:nvSpPr>
        <p:spPr>
          <a:xfrm>
            <a:off x="2583815" y="2265680"/>
            <a:ext cx="1516380" cy="368300"/>
          </a:xfrm>
          <a:prstGeom prst="rect">
            <a:avLst/>
          </a:prstGeom>
          <a:noFill/>
        </p:spPr>
        <p:txBody>
          <a:bodyPr wrap="none" rtlCol="0" anchor="t">
            <a:spAutoFit/>
          </a:bodyPr>
          <a:p>
            <a:r>
              <a:rPr lang="en-US" altLang="zh-CN" b="1">
                <a:sym typeface="+mn-ea"/>
              </a:rPr>
              <a:t>satisfication</a:t>
            </a:r>
            <a:endParaRPr lang="zh-CN" altLang="en-US"/>
          </a:p>
        </p:txBody>
      </p:sp>
      <p:sp>
        <p:nvSpPr>
          <p:cNvPr id="13" name="文本框 12"/>
          <p:cNvSpPr txBox="1"/>
          <p:nvPr/>
        </p:nvSpPr>
        <p:spPr>
          <a:xfrm>
            <a:off x="2557780" y="2762250"/>
            <a:ext cx="2075180" cy="368300"/>
          </a:xfrm>
          <a:prstGeom prst="rect">
            <a:avLst/>
          </a:prstGeom>
          <a:noFill/>
        </p:spPr>
        <p:txBody>
          <a:bodyPr wrap="none" rtlCol="0" anchor="t">
            <a:spAutoFit/>
          </a:bodyPr>
          <a:p>
            <a:r>
              <a:rPr lang="en-US" altLang="zh-CN" b="1">
                <a:latin typeface="+mj-lt"/>
                <a:ea typeface="AR HeiB5 UL" panose="020B0A00000000000000" charset="-120"/>
                <a:sym typeface="+mn-ea"/>
              </a:rPr>
              <a:t>inclusion </a:t>
            </a:r>
            <a:r>
              <a:rPr lang="en-US" altLang="zh-CN" b="1">
                <a:latin typeface="+mj-lt"/>
                <a:sym typeface="+mn-ea"/>
              </a:rPr>
              <a:t>relation</a:t>
            </a:r>
            <a:endParaRPr lang="zh-CN" altLang="en-US"/>
          </a:p>
        </p:txBody>
      </p:sp>
      <p:sp>
        <p:nvSpPr>
          <p:cNvPr id="16" name="文本框 15"/>
          <p:cNvSpPr txBox="1"/>
          <p:nvPr/>
        </p:nvSpPr>
        <p:spPr>
          <a:xfrm>
            <a:off x="2557780" y="3199765"/>
            <a:ext cx="2240280" cy="368300"/>
          </a:xfrm>
          <a:prstGeom prst="rect">
            <a:avLst/>
          </a:prstGeom>
          <a:noFill/>
        </p:spPr>
        <p:txBody>
          <a:bodyPr wrap="none" rtlCol="0" anchor="t">
            <a:spAutoFit/>
          </a:bodyPr>
          <a:p>
            <a:r>
              <a:rPr lang="en-US" altLang="zh-CN" b="1">
                <a:sym typeface="+mn-ea"/>
              </a:rPr>
              <a:t>superasserterment</a:t>
            </a:r>
            <a:endParaRPr lang="zh-CN" altLang="en-US"/>
          </a:p>
        </p:txBody>
      </p:sp>
      <p:sp>
        <p:nvSpPr>
          <p:cNvPr id="17" name="文本框 16"/>
          <p:cNvSpPr txBox="1"/>
          <p:nvPr/>
        </p:nvSpPr>
        <p:spPr>
          <a:xfrm>
            <a:off x="2557780" y="3671570"/>
            <a:ext cx="1554480" cy="368300"/>
          </a:xfrm>
          <a:prstGeom prst="rect">
            <a:avLst/>
          </a:prstGeom>
          <a:noFill/>
        </p:spPr>
        <p:txBody>
          <a:bodyPr wrap="none" rtlCol="0" anchor="t">
            <a:spAutoFit/>
          </a:bodyPr>
          <a:p>
            <a:r>
              <a:rPr lang="en-US" altLang="zh-CN" b="1">
                <a:solidFill>
                  <a:schemeClr val="tx1"/>
                </a:solidFill>
                <a:latin typeface="+mn-lt"/>
                <a:cs typeface="Times" charset="0"/>
                <a:sym typeface="+mn-ea"/>
              </a:rPr>
              <a:t>disquotation</a:t>
            </a:r>
            <a:endParaRPr lang="en-US" altLang="zh-CN" b="1">
              <a:solidFill>
                <a:schemeClr val="tx1"/>
              </a:solidFill>
              <a:latin typeface="+mn-lt"/>
              <a:cs typeface="Times" charset="0"/>
              <a:sym typeface="+mn-ea"/>
            </a:endParaRPr>
          </a:p>
        </p:txBody>
      </p:sp>
      <p:sp>
        <p:nvSpPr>
          <p:cNvPr id="18" name="文本框 17"/>
          <p:cNvSpPr txBox="1"/>
          <p:nvPr/>
        </p:nvSpPr>
        <p:spPr>
          <a:xfrm>
            <a:off x="3226435" y="4215765"/>
            <a:ext cx="459740" cy="1929765"/>
          </a:xfrm>
          <a:prstGeom prst="rect">
            <a:avLst/>
          </a:prstGeom>
          <a:noFill/>
        </p:spPr>
        <p:txBody>
          <a:bodyPr vert="eaVert" wrap="square" rtlCol="0">
            <a:spAutoFit/>
          </a:bodyPr>
          <a:p>
            <a:r>
              <a:rPr lang="en-US" altLang="zh-CN">
                <a:latin typeface="AR HeiB5 UL" panose="020B0A00000000000000" charset="-120"/>
                <a:ea typeface="AR HeiB5 UL" panose="020B0A00000000000000" charset="-120"/>
              </a:rPr>
              <a:t>...............</a:t>
            </a:r>
            <a:r>
              <a:rPr lang="en-US" altLang="zh-CN"/>
              <a:t>.</a:t>
            </a:r>
            <a:endParaRPr lang="en-US" altLang="zh-CN"/>
          </a:p>
        </p:txBody>
      </p:sp>
      <p:sp>
        <p:nvSpPr>
          <p:cNvPr id="19" name="右中括号 18"/>
          <p:cNvSpPr/>
          <p:nvPr/>
        </p:nvSpPr>
        <p:spPr>
          <a:xfrm>
            <a:off x="4798060" y="2226945"/>
            <a:ext cx="184785" cy="2313940"/>
          </a:xfrm>
          <a:prstGeom prst="rightBracket">
            <a:avLst/>
          </a:prstGeom>
        </p:spPr>
        <p:style>
          <a:lnRef idx="1">
            <a:schemeClr val="accent1"/>
          </a:lnRef>
          <a:fillRef idx="0">
            <a:schemeClr val="accent1"/>
          </a:fillRef>
          <a:effectRef idx="0">
            <a:schemeClr val="accent1"/>
          </a:effectRef>
          <a:fontRef idx="minor">
            <a:schemeClr val="tx1"/>
          </a:fontRef>
        </p:style>
        <p:txBody>
          <a:bodyPr rtlCol="0" anchor="ctr"/>
          <a:p>
            <a:pPr algn="ctr"/>
            <a:endParaRPr lang="zh-CN" altLang="en-US"/>
          </a:p>
        </p:txBody>
      </p:sp>
      <p:sp>
        <p:nvSpPr>
          <p:cNvPr id="22" name="右箭头 21"/>
          <p:cNvSpPr/>
          <p:nvPr/>
        </p:nvSpPr>
        <p:spPr>
          <a:xfrm>
            <a:off x="5251450" y="3023870"/>
            <a:ext cx="1744980" cy="652780"/>
          </a:xfrm>
          <a:prstGeom prst="rightArrow">
            <a:avLst/>
          </a:prstGeom>
          <a:solidFill>
            <a:srgbClr val="000000"/>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圆柱形 22"/>
          <p:cNvSpPr/>
          <p:nvPr/>
        </p:nvSpPr>
        <p:spPr>
          <a:xfrm>
            <a:off x="8004175" y="2058670"/>
            <a:ext cx="511175" cy="965200"/>
          </a:xfrm>
          <a:prstGeom prst="ca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5" name="圆柱形 24"/>
          <p:cNvSpPr/>
          <p:nvPr/>
        </p:nvSpPr>
        <p:spPr>
          <a:xfrm>
            <a:off x="7889875" y="3250565"/>
            <a:ext cx="511175" cy="965200"/>
          </a:xfrm>
          <a:prstGeom prst="ca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圆柱形 25"/>
          <p:cNvSpPr/>
          <p:nvPr/>
        </p:nvSpPr>
        <p:spPr>
          <a:xfrm>
            <a:off x="8656955" y="4499610"/>
            <a:ext cx="511175" cy="965200"/>
          </a:xfrm>
          <a:prstGeom prst="ca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立方体 26"/>
          <p:cNvSpPr/>
          <p:nvPr/>
        </p:nvSpPr>
        <p:spPr>
          <a:xfrm>
            <a:off x="8656955" y="3449320"/>
            <a:ext cx="794385" cy="76644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立方体 29"/>
          <p:cNvSpPr/>
          <p:nvPr/>
        </p:nvSpPr>
        <p:spPr>
          <a:xfrm>
            <a:off x="7536815" y="5252085"/>
            <a:ext cx="2567940" cy="766445"/>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圆柱形 23"/>
          <p:cNvSpPr/>
          <p:nvPr/>
        </p:nvSpPr>
        <p:spPr>
          <a:xfrm>
            <a:off x="8004175" y="4499610"/>
            <a:ext cx="511175" cy="965200"/>
          </a:xfrm>
          <a:prstGeom prst="ca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下弧形箭头 30"/>
          <p:cNvSpPr/>
          <p:nvPr/>
        </p:nvSpPr>
        <p:spPr>
          <a:xfrm>
            <a:off x="2795905" y="5634990"/>
            <a:ext cx="4740910" cy="866140"/>
          </a:xfrm>
          <a:prstGeom prst="curvedUpArrow">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32" name="文本框 31"/>
          <p:cNvSpPr txBox="1"/>
          <p:nvPr/>
        </p:nvSpPr>
        <p:spPr>
          <a:xfrm>
            <a:off x="3779520" y="5883910"/>
            <a:ext cx="2551430" cy="368300"/>
          </a:xfrm>
          <a:prstGeom prst="rect">
            <a:avLst/>
          </a:prstGeom>
          <a:noFill/>
        </p:spPr>
        <p:txBody>
          <a:bodyPr wrap="none" rtlCol="0" anchor="t">
            <a:spAutoFit/>
          </a:bodyPr>
          <a:p>
            <a:r>
              <a:rPr lang="en-US" altLang="zh-CN">
                <a:effectLst>
                  <a:outerShdw blurRad="38100" dist="19050" dir="2700000" algn="tl" rotWithShape="0">
                    <a:schemeClr val="dk1">
                      <a:alpha val="40000"/>
                    </a:schemeClr>
                  </a:outerShdw>
                </a:effectLst>
                <a:latin typeface="AR HeiB5 UL" panose="020B0A00000000000000" charset="-120"/>
                <a:ea typeface="AR HeiB5 UL" panose="020B0A00000000000000" charset="-120"/>
                <a:sym typeface="+mn-ea"/>
              </a:rPr>
              <a:t>Correspondence </a:t>
            </a:r>
            <a:endParaRPr lang="zh-CN" altLang="en-US"/>
          </a:p>
        </p:txBody>
      </p:sp>
      <p:sp>
        <p:nvSpPr>
          <p:cNvPr id="33" name="椭圆 32"/>
          <p:cNvSpPr/>
          <p:nvPr/>
        </p:nvSpPr>
        <p:spPr>
          <a:xfrm>
            <a:off x="851535" y="1797685"/>
            <a:ext cx="4399915" cy="3752215"/>
          </a:xfrm>
          <a:prstGeom prst="ellipse">
            <a:avLst/>
          </a:prstGeom>
          <a:noFill/>
          <a:ln w="28575" cmpd="dbl">
            <a:solidFill>
              <a:schemeClr val="accent2">
                <a:lumMod val="75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49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492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 name="그룹 9"/>
          <p:cNvGrpSpPr/>
          <p:nvPr/>
        </p:nvGrpSpPr>
        <p:grpSpPr>
          <a:xfrm>
            <a:off x="631826" y="258763"/>
            <a:ext cx="746125" cy="909637"/>
            <a:chOff x="2523173" y="4047333"/>
            <a:chExt cx="746125" cy="909637"/>
          </a:xfrm>
          <a:solidFill>
            <a:schemeClr val="accent2"/>
          </a:solidFill>
        </p:grpSpPr>
        <p:sp>
          <p:nvSpPr>
            <p:cNvPr id="12"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3</a:t>
              </a:r>
              <a:endParaRPr lang="en-US" altLang="zh-CN" sz="2400" b="1" dirty="0">
                <a:solidFill>
                  <a:srgbClr val="FFFFFF"/>
                </a:solidFill>
                <a:effectLst>
                  <a:outerShdw blurRad="38100" dist="38100" dir="2700000" algn="tl">
                    <a:srgbClr val="000000">
                      <a:alpha val="43137"/>
                    </a:srgbClr>
                  </a:outerShdw>
                </a:effectLst>
              </a:endParaRPr>
            </a:p>
          </p:txBody>
        </p:sp>
        <p:sp>
          <p:nvSpPr>
            <p:cNvPr id="15"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sp>
        <p:nvSpPr>
          <p:cNvPr id="8" name="文本框 7"/>
          <p:cNvSpPr txBox="1"/>
          <p:nvPr/>
        </p:nvSpPr>
        <p:spPr>
          <a:xfrm>
            <a:off x="1281430" y="422275"/>
            <a:ext cx="5049520" cy="583565"/>
          </a:xfrm>
          <a:prstGeom prst="rect">
            <a:avLst/>
          </a:prstGeom>
          <a:noFill/>
        </p:spPr>
        <p:txBody>
          <a:bodyPr wrap="none" rtlCol="0" anchor="t">
            <a:spAutoFit/>
          </a:bodyPr>
          <a:p>
            <a:pPr eaLnBrk="1" fontAlgn="auto" hangingPunct="1">
              <a:spcBef>
                <a:spcPts val="0"/>
              </a:spcBef>
              <a:spcAft>
                <a:spcPts val="0"/>
              </a:spcAft>
              <a:defRPr/>
            </a:pPr>
            <a:r>
              <a:rPr lang="en-US" altLang="zh-CN" sz="3200" b="1" kern="0" spc="100" dirty="0">
                <a:solidFill>
                  <a:schemeClr val="accent1"/>
                </a:solidFill>
                <a:latin typeface="微软雅黑" panose="020B0503020204020204" pitchFamily="34" charset="-122"/>
                <a:ea typeface="微软雅黑" panose="020B0503020204020204" pitchFamily="34" charset="-122"/>
                <a:sym typeface="+mn-ea"/>
              </a:rPr>
              <a:t>Thinking and Anwsers</a:t>
            </a:r>
            <a:r>
              <a:rPr lang="en-US" altLang="zh-CN" b="1" kern="0" spc="100" dirty="0">
                <a:latin typeface="微软雅黑" panose="020B0503020204020204" pitchFamily="34" charset="-122"/>
                <a:ea typeface="微软雅黑" panose="020B0503020204020204" pitchFamily="34" charset="-122"/>
                <a:sym typeface="+mn-ea"/>
              </a:rPr>
              <a:t> </a:t>
            </a:r>
            <a:endParaRPr lang="zh-CN" altLang="en-US"/>
          </a:p>
        </p:txBody>
      </p:sp>
      <p:pic>
        <p:nvPicPr>
          <p:cNvPr id="28" name="그림 12" descr="veve.png"/>
          <p:cNvPicPr>
            <a:picLocks noChangeAspect="1"/>
          </p:cNvPicPr>
          <p:nvPr/>
        </p:nvPicPr>
        <p:blipFill>
          <a:blip r:embed="rId1" cstate="print"/>
          <a:srcRect/>
          <a:stretch>
            <a:fillRect/>
          </a:stretch>
        </p:blipFill>
        <p:spPr bwMode="auto">
          <a:xfrm rot="21203684">
            <a:off x="720882" y="1366900"/>
            <a:ext cx="518629" cy="758735"/>
          </a:xfrm>
          <a:prstGeom prst="rect">
            <a:avLst/>
          </a:prstGeom>
          <a:noFill/>
          <a:ln w="9525">
            <a:noFill/>
            <a:miter lim="800000"/>
            <a:headEnd/>
            <a:tailEnd/>
          </a:ln>
        </p:spPr>
      </p:pic>
      <p:sp>
        <p:nvSpPr>
          <p:cNvPr id="4" name="文本框 3"/>
          <p:cNvSpPr txBox="1"/>
          <p:nvPr/>
        </p:nvSpPr>
        <p:spPr>
          <a:xfrm>
            <a:off x="1377950" y="1285875"/>
            <a:ext cx="10117455" cy="922020"/>
          </a:xfrm>
          <a:prstGeom prst="rect">
            <a:avLst/>
          </a:prstGeom>
          <a:noFill/>
        </p:spPr>
        <p:txBody>
          <a:bodyPr wrap="square" rtlCol="0">
            <a:spAutoFit/>
          </a:bodyPr>
          <a:p>
            <a:r>
              <a:rPr lang="en-US" altLang="zh-CN">
                <a:solidFill>
                  <a:schemeClr val="tx1"/>
                </a:solidFill>
                <a:effectLst>
                  <a:outerShdw blurRad="38100" dist="19050" dir="2700000" algn="tl" rotWithShape="0">
                    <a:schemeClr val="dk1">
                      <a:alpha val="40000"/>
                    </a:schemeClr>
                  </a:outerShdw>
                </a:effectLst>
                <a:latin typeface="AR HeiB5 UL" panose="020B0A00000000000000" charset="-120"/>
                <a:ea typeface="AR HeiB5 UL" panose="020B0A00000000000000" charset="-120"/>
              </a:rPr>
              <a:t>Correspondence can not solve the problems,couse it can not deal the proposition 's truth-value whose content is about another  proposition(sentence).</a:t>
            </a:r>
            <a:endParaRPr lang="en-US" altLang="zh-CN">
              <a:solidFill>
                <a:schemeClr val="tx1"/>
              </a:solidFill>
              <a:effectLst>
                <a:outerShdw blurRad="38100" dist="19050" dir="2700000" algn="tl" rotWithShape="0">
                  <a:schemeClr val="dk1">
                    <a:alpha val="40000"/>
                  </a:schemeClr>
                </a:outerShdw>
              </a:effectLst>
              <a:latin typeface="AR HeiB5 UL" panose="020B0A00000000000000" charset="-120"/>
              <a:ea typeface="AR HeiB5 UL" panose="020B0A00000000000000" charset="-120"/>
            </a:endParaRPr>
          </a:p>
        </p:txBody>
      </p:sp>
      <p:sp>
        <p:nvSpPr>
          <p:cNvPr id="5" name="文本框 4"/>
          <p:cNvSpPr txBox="1"/>
          <p:nvPr/>
        </p:nvSpPr>
        <p:spPr>
          <a:xfrm>
            <a:off x="2792730" y="2364740"/>
            <a:ext cx="4343400" cy="36830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en-US" altLang="zh-CN">
                <a:latin typeface="Arial Black" panose="020B0A04020102020204" pitchFamily="34" charset="0"/>
              </a:rPr>
              <a:t>'what's your name'is a question.</a:t>
            </a:r>
            <a:endParaRPr lang="en-US" altLang="zh-CN">
              <a:latin typeface="Arial Black" panose="020B0A04020102020204" pitchFamily="34" charset="0"/>
            </a:endParaRPr>
          </a:p>
        </p:txBody>
      </p:sp>
      <p:sp>
        <p:nvSpPr>
          <p:cNvPr id="9" name="文本框 8"/>
          <p:cNvSpPr txBox="1"/>
          <p:nvPr/>
        </p:nvSpPr>
        <p:spPr>
          <a:xfrm>
            <a:off x="2284095" y="3106420"/>
            <a:ext cx="6840855" cy="645160"/>
          </a:xfrm>
          <a:prstGeom prst="rect">
            <a:avLst/>
          </a:prstGeom>
          <a:noFill/>
        </p:spPr>
        <p:txBody>
          <a:bodyPr wrap="square" rtlCol="0">
            <a:spAutoFit/>
          </a:bodyPr>
          <a:p>
            <a:r>
              <a:rPr lang="en-US" altLang="zh-CN">
                <a:latin typeface="AR HeiB5 UL" panose="020B0A00000000000000" charset="-120"/>
                <a:ea typeface="AR HeiB5 UL" panose="020B0A00000000000000" charset="-120"/>
              </a:rPr>
              <a:t>question is a sentence or phrase use to find out information. </a:t>
            </a:r>
            <a:endParaRPr lang="en-US" altLang="zh-CN">
              <a:latin typeface="AR HeiB5 UL" panose="020B0A00000000000000" charset="-120"/>
              <a:ea typeface="AR HeiB5 UL" panose="020B0A00000000000000" charset="-120"/>
            </a:endParaRPr>
          </a:p>
        </p:txBody>
      </p:sp>
      <p:sp>
        <p:nvSpPr>
          <p:cNvPr id="13" name="文本框 12"/>
          <p:cNvSpPr txBox="1"/>
          <p:nvPr/>
        </p:nvSpPr>
        <p:spPr>
          <a:xfrm>
            <a:off x="2284095" y="3751580"/>
            <a:ext cx="7592695" cy="645160"/>
          </a:xfrm>
          <a:prstGeom prst="rect">
            <a:avLst/>
          </a:prstGeom>
          <a:noFill/>
        </p:spPr>
        <p:txBody>
          <a:bodyPr wrap="square" rtlCol="0">
            <a:spAutoFit/>
          </a:bodyPr>
          <a:p>
            <a:r>
              <a:rPr lang="en-US" altLang="zh-CN">
                <a:latin typeface="AR HeiB5 UL" panose="020B0A00000000000000" charset="-120"/>
                <a:ea typeface="AR HeiB5 UL" panose="020B0A00000000000000" charset="-120"/>
              </a:rPr>
              <a:t>'what's your name 'is a sentence to find out information of one's name. </a:t>
            </a:r>
            <a:endParaRPr lang="en-US" altLang="zh-CN">
              <a:latin typeface="AR HeiB5 UL" panose="020B0A00000000000000" charset="-120"/>
              <a:ea typeface="AR HeiB5 UL" panose="020B0A00000000000000" charset="-120"/>
            </a:endParaRPr>
          </a:p>
        </p:txBody>
      </p:sp>
      <p:cxnSp>
        <p:nvCxnSpPr>
          <p:cNvPr id="16" name="直接连接符 15"/>
          <p:cNvCxnSpPr/>
          <p:nvPr/>
        </p:nvCxnSpPr>
        <p:spPr>
          <a:xfrm flipV="1">
            <a:off x="2186305" y="4396740"/>
            <a:ext cx="6613525" cy="13970"/>
          </a:xfrm>
          <a:prstGeom prst="line">
            <a:avLst/>
          </a:prstGeom>
          <a:ln w="28575" cmpd="sng">
            <a:solidFill>
              <a:schemeClr val="accent1">
                <a:shade val="50000"/>
              </a:schemeClr>
            </a:solidFill>
            <a:prstDash val="solid"/>
          </a:ln>
        </p:spPr>
        <p:style>
          <a:lnRef idx="1">
            <a:schemeClr val="accent1"/>
          </a:lnRef>
          <a:fillRef idx="0">
            <a:schemeClr val="accent1"/>
          </a:fillRef>
          <a:effectRef idx="0">
            <a:schemeClr val="accent1"/>
          </a:effectRef>
          <a:fontRef idx="minor">
            <a:schemeClr val="tx1"/>
          </a:fontRef>
        </p:style>
      </p:cxnSp>
      <p:sp>
        <p:nvSpPr>
          <p:cNvPr id="17" name="文本框 16"/>
          <p:cNvSpPr txBox="1"/>
          <p:nvPr/>
        </p:nvSpPr>
        <p:spPr>
          <a:xfrm>
            <a:off x="2584450" y="4503420"/>
            <a:ext cx="4759325" cy="368300"/>
          </a:xfrm>
          <a:prstGeom prst="rect">
            <a:avLst/>
          </a:prstGeom>
          <a:noFill/>
        </p:spPr>
        <p:txBody>
          <a:bodyPr wrap="none" rtlCol="0" anchor="t">
            <a:spAutoFit/>
          </a:bodyPr>
          <a:p>
            <a:r>
              <a:rPr lang="en-US" altLang="zh-CN" sz="1800">
                <a:latin typeface="AR HeiB5 UL" panose="020B0A00000000000000" charset="-120"/>
                <a:ea typeface="AR HeiB5 UL" panose="020B0A00000000000000" charset="-120"/>
                <a:sym typeface="+mn-ea"/>
              </a:rPr>
              <a:t>'what's your name 'is a question </a:t>
            </a:r>
            <a:endParaRPr lang="zh-CN" altLang="en-US"/>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49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492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 name="그룹 9"/>
          <p:cNvGrpSpPr/>
          <p:nvPr/>
        </p:nvGrpSpPr>
        <p:grpSpPr>
          <a:xfrm>
            <a:off x="631826" y="258763"/>
            <a:ext cx="746125" cy="909637"/>
            <a:chOff x="2523173" y="4047333"/>
            <a:chExt cx="746125" cy="909637"/>
          </a:xfrm>
          <a:solidFill>
            <a:schemeClr val="accent2"/>
          </a:solidFill>
        </p:grpSpPr>
        <p:sp>
          <p:nvSpPr>
            <p:cNvPr id="12"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3</a:t>
              </a:r>
              <a:endParaRPr lang="en-US" altLang="zh-CN" sz="2400" b="1" dirty="0">
                <a:solidFill>
                  <a:srgbClr val="FFFFFF"/>
                </a:solidFill>
                <a:effectLst>
                  <a:outerShdw blurRad="38100" dist="38100" dir="2700000" algn="tl">
                    <a:srgbClr val="000000">
                      <a:alpha val="43137"/>
                    </a:srgbClr>
                  </a:outerShdw>
                </a:effectLst>
              </a:endParaRPr>
            </a:p>
          </p:txBody>
        </p:sp>
        <p:sp>
          <p:nvSpPr>
            <p:cNvPr id="15"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sp>
        <p:nvSpPr>
          <p:cNvPr id="8" name="文本框 7"/>
          <p:cNvSpPr txBox="1"/>
          <p:nvPr/>
        </p:nvSpPr>
        <p:spPr>
          <a:xfrm>
            <a:off x="1281430" y="422275"/>
            <a:ext cx="5049520" cy="583565"/>
          </a:xfrm>
          <a:prstGeom prst="rect">
            <a:avLst/>
          </a:prstGeom>
          <a:noFill/>
        </p:spPr>
        <p:txBody>
          <a:bodyPr wrap="none" rtlCol="0" anchor="t">
            <a:spAutoFit/>
          </a:bodyPr>
          <a:p>
            <a:pPr eaLnBrk="1" fontAlgn="auto" hangingPunct="1">
              <a:spcBef>
                <a:spcPts val="0"/>
              </a:spcBef>
              <a:spcAft>
                <a:spcPts val="0"/>
              </a:spcAft>
              <a:defRPr/>
            </a:pPr>
            <a:r>
              <a:rPr lang="en-US" altLang="zh-CN" sz="3200" b="1" kern="0" spc="100" dirty="0">
                <a:solidFill>
                  <a:schemeClr val="accent1"/>
                </a:solidFill>
                <a:latin typeface="微软雅黑" panose="020B0503020204020204" pitchFamily="34" charset="-122"/>
                <a:ea typeface="微软雅黑" panose="020B0503020204020204" pitchFamily="34" charset="-122"/>
                <a:sym typeface="+mn-ea"/>
              </a:rPr>
              <a:t>Thinking and Anwsers</a:t>
            </a:r>
            <a:r>
              <a:rPr lang="en-US" altLang="zh-CN" b="1" kern="0" spc="100" dirty="0">
                <a:latin typeface="微软雅黑" panose="020B0503020204020204" pitchFamily="34" charset="-122"/>
                <a:ea typeface="微软雅黑" panose="020B0503020204020204" pitchFamily="34" charset="-122"/>
                <a:sym typeface="+mn-ea"/>
              </a:rPr>
              <a:t> </a:t>
            </a:r>
            <a:endParaRPr lang="zh-CN" altLang="en-US"/>
          </a:p>
        </p:txBody>
      </p:sp>
      <p:pic>
        <p:nvPicPr>
          <p:cNvPr id="28" name="그림 12" descr="veve.png"/>
          <p:cNvPicPr>
            <a:picLocks noChangeAspect="1"/>
          </p:cNvPicPr>
          <p:nvPr/>
        </p:nvPicPr>
        <p:blipFill>
          <a:blip r:embed="rId1" cstate="print"/>
          <a:srcRect/>
          <a:stretch>
            <a:fillRect/>
          </a:stretch>
        </p:blipFill>
        <p:spPr bwMode="auto">
          <a:xfrm rot="21203684">
            <a:off x="916462" y="1032890"/>
            <a:ext cx="518629" cy="758735"/>
          </a:xfrm>
          <a:prstGeom prst="rect">
            <a:avLst/>
          </a:prstGeom>
          <a:noFill/>
          <a:ln w="9525">
            <a:noFill/>
            <a:miter lim="800000"/>
            <a:headEnd/>
            <a:tailEnd/>
          </a:ln>
        </p:spPr>
      </p:pic>
      <p:sp>
        <p:nvSpPr>
          <p:cNvPr id="4" name="文本框 3"/>
          <p:cNvSpPr txBox="1"/>
          <p:nvPr/>
        </p:nvSpPr>
        <p:spPr>
          <a:xfrm>
            <a:off x="1377950" y="1005840"/>
            <a:ext cx="10117455" cy="645160"/>
          </a:xfrm>
          <a:prstGeom prst="rect">
            <a:avLst/>
          </a:prstGeom>
          <a:noFill/>
        </p:spPr>
        <p:txBody>
          <a:bodyPr wrap="square" rtlCol="0">
            <a:spAutoFit/>
          </a:bodyPr>
          <a:p>
            <a:r>
              <a:rPr lang="en-US" altLang="zh-CN">
                <a:solidFill>
                  <a:schemeClr val="tx1"/>
                </a:solidFill>
                <a:effectLst>
                  <a:outerShdw blurRad="38100" dist="19050" dir="2700000" algn="tl" rotWithShape="0">
                    <a:schemeClr val="dk1">
                      <a:alpha val="40000"/>
                    </a:schemeClr>
                  </a:outerShdw>
                </a:effectLst>
                <a:latin typeface="AR HeiB5 UL" panose="020B0A00000000000000" charset="-120"/>
                <a:ea typeface="AR HeiB5 UL" panose="020B0A00000000000000" charset="-120"/>
              </a:rPr>
              <a:t>We can in favour a</a:t>
            </a:r>
            <a:r>
              <a:rPr lang="en-US" altLang="zh-CN">
                <a:solidFill>
                  <a:srgbClr val="FF0000"/>
                </a:solidFill>
                <a:effectLst>
                  <a:outerShdw blurRad="38100" dist="19050" dir="2700000" algn="tl" rotWithShape="0">
                    <a:schemeClr val="dk1">
                      <a:alpha val="40000"/>
                    </a:schemeClr>
                  </a:outerShdw>
                </a:effectLst>
                <a:latin typeface="AR HeiB5 UL" panose="020B0A00000000000000" charset="-120"/>
                <a:ea typeface="AR HeiB5 UL" panose="020B0A00000000000000" charset="-120"/>
              </a:rPr>
              <a:t> plurastic view</a:t>
            </a:r>
            <a:r>
              <a:rPr lang="en-US" altLang="zh-CN">
                <a:solidFill>
                  <a:schemeClr val="tx1"/>
                </a:solidFill>
                <a:effectLst>
                  <a:outerShdw blurRad="38100" dist="19050" dir="2700000" algn="tl" rotWithShape="0">
                    <a:schemeClr val="dk1">
                      <a:alpha val="40000"/>
                    </a:schemeClr>
                  </a:outerShdw>
                </a:effectLst>
                <a:latin typeface="AR HeiB5 UL" panose="020B0A00000000000000" charset="-120"/>
                <a:ea typeface="AR HeiB5 UL" panose="020B0A00000000000000" charset="-120"/>
              </a:rPr>
              <a:t> of truth that the truth of any true proposition needn't always consists in thing.  </a:t>
            </a:r>
            <a:endParaRPr lang="en-US" altLang="zh-CN">
              <a:solidFill>
                <a:schemeClr val="tx1"/>
              </a:solidFill>
              <a:effectLst>
                <a:outerShdw blurRad="38100" dist="19050" dir="2700000" algn="tl" rotWithShape="0">
                  <a:schemeClr val="dk1">
                    <a:alpha val="40000"/>
                  </a:schemeClr>
                </a:outerShdw>
              </a:effectLst>
              <a:latin typeface="AR HeiB5 UL" panose="020B0A00000000000000" charset="-120"/>
              <a:ea typeface="AR HeiB5 UL" panose="020B0A00000000000000" charset="-120"/>
            </a:endParaRPr>
          </a:p>
        </p:txBody>
      </p:sp>
      <p:sp>
        <p:nvSpPr>
          <p:cNvPr id="23" name="圆柱形 22"/>
          <p:cNvSpPr/>
          <p:nvPr/>
        </p:nvSpPr>
        <p:spPr>
          <a:xfrm>
            <a:off x="9707245" y="5579745"/>
            <a:ext cx="426720" cy="808990"/>
          </a:xfrm>
          <a:prstGeom prst="ca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nvGrpSpPr>
          <p:cNvPr id="3" name="组合 2"/>
          <p:cNvGrpSpPr/>
          <p:nvPr/>
        </p:nvGrpSpPr>
        <p:grpSpPr>
          <a:xfrm>
            <a:off x="8512175" y="5741035"/>
            <a:ext cx="927735" cy="664210"/>
            <a:chOff x="13333" y="8524"/>
            <a:chExt cx="1461" cy="1046"/>
          </a:xfrm>
        </p:grpSpPr>
        <p:sp>
          <p:nvSpPr>
            <p:cNvPr id="25" name="圆柱形 24"/>
            <p:cNvSpPr/>
            <p:nvPr/>
          </p:nvSpPr>
          <p:spPr>
            <a:xfrm>
              <a:off x="13333" y="8524"/>
              <a:ext cx="405" cy="1046"/>
            </a:xfrm>
            <a:prstGeom prst="ca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7" name="立方体 26"/>
            <p:cNvSpPr/>
            <p:nvPr/>
          </p:nvSpPr>
          <p:spPr>
            <a:xfrm>
              <a:off x="13968" y="8681"/>
              <a:ext cx="827" cy="754"/>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grpSp>
        <p:nvGrpSpPr>
          <p:cNvPr id="2" name="组合 1"/>
          <p:cNvGrpSpPr/>
          <p:nvPr/>
        </p:nvGrpSpPr>
        <p:grpSpPr>
          <a:xfrm>
            <a:off x="7058660" y="5579745"/>
            <a:ext cx="1247775" cy="824865"/>
            <a:chOff x="11869" y="7086"/>
            <a:chExt cx="4044" cy="2391"/>
          </a:xfrm>
        </p:grpSpPr>
        <p:sp>
          <p:nvSpPr>
            <p:cNvPr id="26" name="圆柱形 25"/>
            <p:cNvSpPr/>
            <p:nvPr/>
          </p:nvSpPr>
          <p:spPr>
            <a:xfrm>
              <a:off x="13633" y="7086"/>
              <a:ext cx="805" cy="1520"/>
            </a:xfrm>
            <a:prstGeom prst="ca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0" name="立方体 29"/>
            <p:cNvSpPr/>
            <p:nvPr/>
          </p:nvSpPr>
          <p:spPr>
            <a:xfrm>
              <a:off x="11869" y="8271"/>
              <a:ext cx="4044" cy="1207"/>
            </a:xfrm>
            <a:prstGeom prst="cub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4" name="圆柱形 23"/>
            <p:cNvSpPr/>
            <p:nvPr/>
          </p:nvSpPr>
          <p:spPr>
            <a:xfrm>
              <a:off x="12605" y="7086"/>
              <a:ext cx="805" cy="1520"/>
            </a:xfrm>
            <a:prstGeom prst="can">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grpSp>
      <p:sp>
        <p:nvSpPr>
          <p:cNvPr id="14" name="圆角矩形 13"/>
          <p:cNvSpPr/>
          <p:nvPr/>
        </p:nvSpPr>
        <p:spPr>
          <a:xfrm>
            <a:off x="7447280" y="4941570"/>
            <a:ext cx="2260600" cy="5930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ptopositions</a:t>
            </a:r>
            <a:endParaRPr lang="en-US" altLang="zh-CN"/>
          </a:p>
        </p:txBody>
      </p:sp>
      <p:sp>
        <p:nvSpPr>
          <p:cNvPr id="170" name=" 170"/>
          <p:cNvSpPr/>
          <p:nvPr/>
        </p:nvSpPr>
        <p:spPr>
          <a:xfrm>
            <a:off x="7602855" y="1536700"/>
            <a:ext cx="1887220" cy="754380"/>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a:solidFill>
                  <a:srgbClr val="FFFFFF"/>
                </a:solidFill>
              </a:rPr>
              <a:t>truth propositions' systems</a:t>
            </a:r>
            <a:endParaRPr lang="en-US" altLang="zh-CN">
              <a:solidFill>
                <a:srgbClr val="FFFFFF"/>
              </a:solidFill>
            </a:endParaRPr>
          </a:p>
        </p:txBody>
      </p:sp>
      <p:sp>
        <p:nvSpPr>
          <p:cNvPr id="19" name="上箭头 18"/>
          <p:cNvSpPr/>
          <p:nvPr/>
        </p:nvSpPr>
        <p:spPr>
          <a:xfrm>
            <a:off x="8368665" y="4586605"/>
            <a:ext cx="354965" cy="354965"/>
          </a:xfrm>
          <a:prstGeom prst="upArrow">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9" name="左箭头 28"/>
          <p:cNvSpPr/>
          <p:nvPr/>
        </p:nvSpPr>
        <p:spPr>
          <a:xfrm rot="660000">
            <a:off x="3486150" y="3815080"/>
            <a:ext cx="3044190" cy="287020"/>
          </a:xfrm>
          <a:prstGeom prst="leftArrow">
            <a:avLst>
              <a:gd name="adj1" fmla="val 50000"/>
              <a:gd name="adj2" fmla="val 318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1" name="左箭头 30"/>
          <p:cNvSpPr/>
          <p:nvPr/>
        </p:nvSpPr>
        <p:spPr>
          <a:xfrm rot="1020000">
            <a:off x="3569335" y="4857750"/>
            <a:ext cx="3082925" cy="277495"/>
          </a:xfrm>
          <a:prstGeom prst="leftArrow">
            <a:avLst>
              <a:gd name="adj1" fmla="val 50000"/>
              <a:gd name="adj2" fmla="val 3851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3" name="文本框 32"/>
          <p:cNvSpPr txBox="1"/>
          <p:nvPr/>
        </p:nvSpPr>
        <p:spPr>
          <a:xfrm>
            <a:off x="1176655" y="3285490"/>
            <a:ext cx="3167380" cy="829945"/>
          </a:xfrm>
          <a:prstGeom prst="rect">
            <a:avLst/>
          </a:prstGeom>
          <a:noFill/>
        </p:spPr>
        <p:txBody>
          <a:bodyPr wrap="square" rtlCol="0">
            <a:spAutoFit/>
          </a:bodyPr>
          <a:p>
            <a:r>
              <a:rPr lang="en-US" altLang="zh-CN" sz="4800">
                <a:ln w="12700">
                  <a:solidFill>
                    <a:schemeClr val="accent1"/>
                  </a:solidFill>
                  <a:prstDash val="solid"/>
                </a:ln>
                <a:solidFill>
                  <a:schemeClr val="accent1">
                    <a:lumMod val="75000"/>
                  </a:schemeClr>
                </a:solidFill>
                <a:effectLst>
                  <a:outerShdw dist="38100" dir="2640000" algn="bl" rotWithShape="0">
                    <a:schemeClr val="accent1"/>
                  </a:outerShdw>
                </a:effectLst>
              </a:rPr>
              <a:t>TRUTH</a:t>
            </a:r>
            <a:endParaRPr lang="en-US" altLang="zh-CN" sz="4800">
              <a:ln w="12700">
                <a:solidFill>
                  <a:schemeClr val="accent1"/>
                </a:solidFill>
                <a:prstDash val="solid"/>
              </a:ln>
              <a:solidFill>
                <a:schemeClr val="accent1">
                  <a:lumMod val="75000"/>
                </a:schemeClr>
              </a:solidFill>
              <a:effectLst>
                <a:outerShdw dist="38100" dir="2640000" algn="bl" rotWithShape="0">
                  <a:schemeClr val="accent1"/>
                </a:outerShdw>
              </a:effectLst>
            </a:endParaRPr>
          </a:p>
        </p:txBody>
      </p:sp>
      <p:sp>
        <p:nvSpPr>
          <p:cNvPr id="167" name=" 167"/>
          <p:cNvSpPr/>
          <p:nvPr/>
        </p:nvSpPr>
        <p:spPr>
          <a:xfrm>
            <a:off x="7534275" y="3890010"/>
            <a:ext cx="2061210" cy="696595"/>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endParaRPr lang="en-US" altLang="zh-CN">
              <a:solidFill>
                <a:srgbClr val="FFFFFF"/>
              </a:solidFill>
            </a:endParaRPr>
          </a:p>
          <a:p>
            <a:pPr algn="ctr" eaLnBrk="1" fontAlgn="auto" hangingPunct="1">
              <a:spcBef>
                <a:spcPts val="0"/>
              </a:spcBef>
              <a:spcAft>
                <a:spcPts val="0"/>
              </a:spcAft>
              <a:defRPr/>
            </a:pPr>
            <a:r>
              <a:rPr lang="en-US" altLang="zh-CN">
                <a:solidFill>
                  <a:srgbClr val="FFFFFF"/>
                </a:solidFill>
              </a:rPr>
              <a:t>True proposition1</a:t>
            </a:r>
            <a:endParaRPr lang="en-US" altLang="zh-CN">
              <a:solidFill>
                <a:srgbClr val="FFFFFF"/>
              </a:solidFill>
            </a:endParaRPr>
          </a:p>
          <a:p>
            <a:pPr algn="ctr" eaLnBrk="1" fontAlgn="auto" hangingPunct="1">
              <a:spcBef>
                <a:spcPts val="0"/>
              </a:spcBef>
              <a:spcAft>
                <a:spcPts val="0"/>
              </a:spcAft>
              <a:defRPr/>
            </a:pPr>
            <a:r>
              <a:rPr lang="en-US" altLang="zh-CN">
                <a:solidFill>
                  <a:srgbClr val="FFFFFF"/>
                </a:solidFill>
              </a:rPr>
              <a:t>True proposition2</a:t>
            </a:r>
            <a:endParaRPr lang="en-US" altLang="zh-CN">
              <a:solidFill>
                <a:srgbClr val="FFFFFF"/>
              </a:solidFill>
            </a:endParaRPr>
          </a:p>
          <a:p>
            <a:pPr algn="ctr" eaLnBrk="1" fontAlgn="auto" hangingPunct="1">
              <a:spcBef>
                <a:spcPts val="0"/>
              </a:spcBef>
              <a:spcAft>
                <a:spcPts val="0"/>
              </a:spcAft>
              <a:defRPr/>
            </a:pPr>
            <a:r>
              <a:rPr lang="en-US" altLang="zh-CN">
                <a:solidFill>
                  <a:srgbClr val="FFFFFF"/>
                </a:solidFill>
              </a:rPr>
              <a:t>……</a:t>
            </a:r>
            <a:endParaRPr lang="en-US" altLang="zh-CN">
              <a:solidFill>
                <a:srgbClr val="FFFFFF"/>
              </a:solidFill>
            </a:endParaRPr>
          </a:p>
        </p:txBody>
      </p:sp>
      <p:sp>
        <p:nvSpPr>
          <p:cNvPr id="36" name=" 170"/>
          <p:cNvSpPr/>
          <p:nvPr/>
        </p:nvSpPr>
        <p:spPr>
          <a:xfrm>
            <a:off x="7602855" y="2847975"/>
            <a:ext cx="1887220" cy="881380"/>
          </a:xfrm>
          <a:prstGeom prst="round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eaLnBrk="1" fontAlgn="auto" hangingPunct="1">
              <a:spcBef>
                <a:spcPts val="0"/>
              </a:spcBef>
              <a:spcAft>
                <a:spcPts val="0"/>
              </a:spcAft>
              <a:defRPr/>
            </a:pPr>
            <a:r>
              <a:rPr lang="en-US" altLang="zh-CN">
                <a:solidFill>
                  <a:srgbClr val="FFFFFF"/>
                </a:solidFill>
              </a:rPr>
              <a:t>Abstract rules or contracts</a:t>
            </a:r>
            <a:endParaRPr lang="en-US" altLang="zh-CN">
              <a:solidFill>
                <a:srgbClr val="FFFFFF"/>
              </a:solidFill>
            </a:endParaRPr>
          </a:p>
        </p:txBody>
      </p:sp>
      <p:sp>
        <p:nvSpPr>
          <p:cNvPr id="37" name="上箭头 36"/>
          <p:cNvSpPr/>
          <p:nvPr/>
        </p:nvSpPr>
        <p:spPr>
          <a:xfrm>
            <a:off x="8368665" y="2306955"/>
            <a:ext cx="354965" cy="354965"/>
          </a:xfrm>
          <a:prstGeom prst="upArrow">
            <a:avLst/>
          </a:prstGeom>
          <a:gradFill>
            <a:gsLst>
              <a:gs pos="0">
                <a:srgbClr val="FE4444"/>
              </a:gs>
              <a:gs pos="100000">
                <a:srgbClr val="832B2B"/>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0" name="左弧形箭头 39"/>
          <p:cNvSpPr/>
          <p:nvPr/>
        </p:nvSpPr>
        <p:spPr>
          <a:xfrm>
            <a:off x="6625590" y="5081905"/>
            <a:ext cx="433070" cy="1022350"/>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41" name="右弧形箭头 40"/>
          <p:cNvSpPr/>
          <p:nvPr/>
        </p:nvSpPr>
        <p:spPr>
          <a:xfrm rot="10800000">
            <a:off x="6529705" y="3285490"/>
            <a:ext cx="917575" cy="1796415"/>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42" name="右弧形箭头 41"/>
          <p:cNvSpPr/>
          <p:nvPr/>
        </p:nvSpPr>
        <p:spPr>
          <a:xfrm rot="10800000">
            <a:off x="6760210" y="1995170"/>
            <a:ext cx="687705" cy="3073400"/>
          </a:xfrm>
          <a:prstGeom prst="curved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solidFill>
                <a:schemeClr val="tx1"/>
              </a:solidFill>
            </a:endParaRPr>
          </a:p>
        </p:txBody>
      </p:sp>
      <p:sp>
        <p:nvSpPr>
          <p:cNvPr id="43" name="左箭头 42"/>
          <p:cNvSpPr/>
          <p:nvPr/>
        </p:nvSpPr>
        <p:spPr>
          <a:xfrm>
            <a:off x="3716020" y="3145155"/>
            <a:ext cx="3044190" cy="287020"/>
          </a:xfrm>
          <a:prstGeom prst="leftArrow">
            <a:avLst>
              <a:gd name="adj1" fmla="val 54666"/>
              <a:gd name="adj2" fmla="val 3184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44" name="圆角矩形 43"/>
          <p:cNvSpPr/>
          <p:nvPr/>
        </p:nvSpPr>
        <p:spPr>
          <a:xfrm>
            <a:off x="7465060" y="2661920"/>
            <a:ext cx="2270760" cy="2029460"/>
          </a:xfrm>
          <a:prstGeom prst="roundRect">
            <a:avLst/>
          </a:prstGeom>
          <a:noFill/>
          <a:ln w="28575" cmpd="sng">
            <a:solidFill>
              <a:schemeClr val="accent1">
                <a:shade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矩形 5"/>
          <p:cNvSpPr/>
          <p:nvPr/>
        </p:nvSpPr>
        <p:spPr>
          <a:xfrm>
            <a:off x="3349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492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0" name="그룹 9"/>
          <p:cNvGrpSpPr/>
          <p:nvPr/>
        </p:nvGrpSpPr>
        <p:grpSpPr>
          <a:xfrm>
            <a:off x="631826" y="258763"/>
            <a:ext cx="746125" cy="909637"/>
            <a:chOff x="2523173" y="4047333"/>
            <a:chExt cx="746125" cy="909637"/>
          </a:xfrm>
          <a:solidFill>
            <a:schemeClr val="accent2"/>
          </a:solidFill>
        </p:grpSpPr>
        <p:sp>
          <p:nvSpPr>
            <p:cNvPr id="12"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3</a:t>
              </a:r>
              <a:endParaRPr lang="en-US" altLang="zh-CN" sz="2400" b="1" dirty="0">
                <a:solidFill>
                  <a:srgbClr val="FFFFFF"/>
                </a:solidFill>
                <a:effectLst>
                  <a:outerShdw blurRad="38100" dist="38100" dir="2700000" algn="tl">
                    <a:srgbClr val="000000">
                      <a:alpha val="43137"/>
                    </a:srgbClr>
                  </a:outerShdw>
                </a:effectLst>
              </a:endParaRPr>
            </a:p>
          </p:txBody>
        </p:sp>
        <p:sp>
          <p:nvSpPr>
            <p:cNvPr id="15"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sp>
        <p:nvSpPr>
          <p:cNvPr id="8" name="文本框 7"/>
          <p:cNvSpPr txBox="1"/>
          <p:nvPr/>
        </p:nvSpPr>
        <p:spPr>
          <a:xfrm>
            <a:off x="1281430" y="422275"/>
            <a:ext cx="5049520" cy="583565"/>
          </a:xfrm>
          <a:prstGeom prst="rect">
            <a:avLst/>
          </a:prstGeom>
          <a:noFill/>
        </p:spPr>
        <p:txBody>
          <a:bodyPr wrap="none" rtlCol="0" anchor="t">
            <a:spAutoFit/>
          </a:bodyPr>
          <a:p>
            <a:pPr eaLnBrk="1" fontAlgn="auto" hangingPunct="1">
              <a:spcBef>
                <a:spcPts val="0"/>
              </a:spcBef>
              <a:spcAft>
                <a:spcPts val="0"/>
              </a:spcAft>
              <a:defRPr/>
            </a:pPr>
            <a:r>
              <a:rPr lang="en-US" altLang="zh-CN" sz="3200" b="1" kern="0" spc="100" dirty="0">
                <a:solidFill>
                  <a:schemeClr val="accent1"/>
                </a:solidFill>
                <a:latin typeface="微软雅黑" panose="020B0503020204020204" pitchFamily="34" charset="-122"/>
                <a:ea typeface="微软雅黑" panose="020B0503020204020204" pitchFamily="34" charset="-122"/>
                <a:sym typeface="+mn-ea"/>
              </a:rPr>
              <a:t>Thinking and Anwsers</a:t>
            </a:r>
            <a:r>
              <a:rPr lang="en-US" altLang="zh-CN" b="1" kern="0" spc="100" dirty="0">
                <a:latin typeface="微软雅黑" panose="020B0503020204020204" pitchFamily="34" charset="-122"/>
                <a:ea typeface="微软雅黑" panose="020B0503020204020204" pitchFamily="34" charset="-122"/>
                <a:sym typeface="+mn-ea"/>
              </a:rPr>
              <a:t> </a:t>
            </a:r>
            <a:endParaRPr lang="zh-CN" altLang="en-US"/>
          </a:p>
        </p:txBody>
      </p:sp>
      <p:pic>
        <p:nvPicPr>
          <p:cNvPr id="28" name="그림 12" descr="veve.png"/>
          <p:cNvPicPr>
            <a:picLocks noChangeAspect="1"/>
          </p:cNvPicPr>
          <p:nvPr/>
        </p:nvPicPr>
        <p:blipFill>
          <a:blip r:embed="rId1" cstate="print"/>
          <a:srcRect/>
          <a:stretch>
            <a:fillRect/>
          </a:stretch>
        </p:blipFill>
        <p:spPr bwMode="auto">
          <a:xfrm rot="21203684">
            <a:off x="673892" y="1333245"/>
            <a:ext cx="518629" cy="758735"/>
          </a:xfrm>
          <a:prstGeom prst="rect">
            <a:avLst/>
          </a:prstGeom>
          <a:noFill/>
          <a:ln w="9525">
            <a:noFill/>
            <a:miter lim="800000"/>
            <a:headEnd/>
            <a:tailEnd/>
          </a:ln>
        </p:spPr>
      </p:pic>
      <p:sp>
        <p:nvSpPr>
          <p:cNvPr id="2" name="文本框 1"/>
          <p:cNvSpPr txBox="1"/>
          <p:nvPr/>
        </p:nvSpPr>
        <p:spPr>
          <a:xfrm>
            <a:off x="1363980" y="1390650"/>
            <a:ext cx="10117455" cy="645160"/>
          </a:xfrm>
          <a:prstGeom prst="rect">
            <a:avLst/>
          </a:prstGeom>
          <a:noFill/>
        </p:spPr>
        <p:txBody>
          <a:bodyPr wrap="square" rtlCol="0">
            <a:spAutoFit/>
          </a:bodyPr>
          <a:p>
            <a:r>
              <a:rPr lang="en-US" altLang="zh-CN">
                <a:solidFill>
                  <a:schemeClr val="tx1"/>
                </a:solidFill>
                <a:effectLst>
                  <a:outerShdw blurRad="38100" dist="19050" dir="2700000" algn="tl" rotWithShape="0">
                    <a:schemeClr val="dk1">
                      <a:alpha val="40000"/>
                    </a:schemeClr>
                  </a:outerShdw>
                </a:effectLst>
                <a:latin typeface="AR HeiB5 UL" panose="020B0A00000000000000" charset="-120"/>
                <a:ea typeface="AR HeiB5 UL" panose="020B0A00000000000000" charset="-120"/>
              </a:rPr>
              <a:t>We can in favour </a:t>
            </a:r>
            <a:r>
              <a:rPr lang="en-US" altLang="zh-CN">
                <a:solidFill>
                  <a:srgbClr val="FF0000"/>
                </a:solidFill>
                <a:effectLst>
                  <a:outerShdw blurRad="38100" dist="19050" dir="2700000" algn="tl" rotWithShape="0">
                    <a:schemeClr val="dk1">
                      <a:alpha val="40000"/>
                    </a:schemeClr>
                  </a:outerShdw>
                </a:effectLst>
                <a:latin typeface="AR HeiB5 UL" panose="020B0A00000000000000" charset="-120"/>
                <a:ea typeface="AR HeiB5 UL" panose="020B0A00000000000000" charset="-120"/>
              </a:rPr>
              <a:t>a plurastic view</a:t>
            </a:r>
            <a:r>
              <a:rPr lang="en-US" altLang="zh-CN">
                <a:solidFill>
                  <a:schemeClr val="tx1"/>
                </a:solidFill>
                <a:effectLst>
                  <a:outerShdw blurRad="38100" dist="19050" dir="2700000" algn="tl" rotWithShape="0">
                    <a:schemeClr val="dk1">
                      <a:alpha val="40000"/>
                    </a:schemeClr>
                  </a:outerShdw>
                </a:effectLst>
                <a:latin typeface="AR HeiB5 UL" panose="020B0A00000000000000" charset="-120"/>
                <a:ea typeface="AR HeiB5 UL" panose="020B0A00000000000000" charset="-120"/>
              </a:rPr>
              <a:t> of truth that the truth of any true proposition needn't always consists in thing.  </a:t>
            </a:r>
            <a:endParaRPr lang="en-US" altLang="zh-CN">
              <a:solidFill>
                <a:schemeClr val="tx1"/>
              </a:solidFill>
              <a:effectLst>
                <a:outerShdw blurRad="38100" dist="19050" dir="2700000" algn="tl" rotWithShape="0">
                  <a:schemeClr val="dk1">
                    <a:alpha val="40000"/>
                  </a:schemeClr>
                </a:outerShdw>
              </a:effectLst>
              <a:latin typeface="AR HeiB5 UL" panose="020B0A00000000000000" charset="-120"/>
              <a:ea typeface="AR HeiB5 UL" panose="020B0A00000000000000" charset="-120"/>
            </a:endParaRPr>
          </a:p>
        </p:txBody>
      </p:sp>
      <p:sp>
        <p:nvSpPr>
          <p:cNvPr id="34" name="文本框 33"/>
          <p:cNvSpPr txBox="1"/>
          <p:nvPr/>
        </p:nvSpPr>
        <p:spPr>
          <a:xfrm>
            <a:off x="1062990" y="3723640"/>
            <a:ext cx="2709545" cy="645160"/>
          </a:xfrm>
          <a:prstGeom prst="rect">
            <a:avLst/>
          </a:prstGeom>
          <a:noFill/>
          <a:ln>
            <a:solidFill>
              <a:schemeClr val="accent1"/>
            </a:solidFill>
          </a:ln>
        </p:spPr>
        <p:txBody>
          <a:bodyPr wrap="square" rtlCol="0" anchor="t">
            <a:spAutoFit/>
          </a:bodyPr>
          <a:p>
            <a:r>
              <a:rPr lang="en-US" altLang="zh-CN" b="1">
                <a:latin typeface="Arial Black" panose="020B0A04020102020204" pitchFamily="34" charset="0"/>
                <a:sym typeface="+mn-ea"/>
              </a:rPr>
              <a:t>T</a:t>
            </a:r>
            <a:r>
              <a:rPr lang="zh-CN" altLang="en-US" b="1">
                <a:latin typeface="Arial Black" panose="020B0A04020102020204" pitchFamily="34" charset="0"/>
                <a:sym typeface="+mn-ea"/>
              </a:rPr>
              <a:t>：</a:t>
            </a:r>
            <a:r>
              <a:rPr lang="en-US" altLang="zh-CN" b="1">
                <a:latin typeface="Arial Black" panose="020B0A04020102020204" pitchFamily="34" charset="0"/>
                <a:sym typeface="+mn-ea"/>
              </a:rPr>
              <a:t>“P” is true if and only if </a:t>
            </a:r>
            <a:r>
              <a:rPr lang="en-US" altLang="zh-CN" b="1">
                <a:solidFill>
                  <a:srgbClr val="FF0000"/>
                </a:solidFill>
                <a:latin typeface="Arial Black" panose="020B0A04020102020204" pitchFamily="34" charset="0"/>
                <a:sym typeface="+mn-ea"/>
              </a:rPr>
              <a:t>p</a:t>
            </a:r>
            <a:endParaRPr lang="en-US" altLang="zh-CN" b="1">
              <a:solidFill>
                <a:srgbClr val="FF0000"/>
              </a:solidFill>
              <a:latin typeface="Arial Black" panose="020B0A04020102020204" pitchFamily="34" charset="0"/>
              <a:sym typeface="+mn-ea"/>
            </a:endParaRPr>
          </a:p>
        </p:txBody>
      </p:sp>
      <p:sp>
        <p:nvSpPr>
          <p:cNvPr id="11" name="文本框 10"/>
          <p:cNvSpPr txBox="1"/>
          <p:nvPr/>
        </p:nvSpPr>
        <p:spPr>
          <a:xfrm>
            <a:off x="4023995" y="3143885"/>
            <a:ext cx="5690870" cy="2306955"/>
          </a:xfrm>
          <a:prstGeom prst="rect">
            <a:avLst/>
          </a:prstGeom>
          <a:noFill/>
        </p:spPr>
        <p:txBody>
          <a:bodyPr wrap="square" rtlCol="0">
            <a:spAutoFit/>
          </a:bodyPr>
          <a:p>
            <a:r>
              <a:rPr lang="en-US" altLang="zh-CN" b="1">
                <a:solidFill>
                  <a:srgbClr val="FF0000"/>
                </a:solidFill>
                <a:sym typeface="+mn-ea"/>
              </a:rPr>
              <a:t>p</a:t>
            </a:r>
            <a:r>
              <a:rPr lang="en-US" altLang="zh-CN" b="1">
                <a:sym typeface="+mn-ea"/>
              </a:rPr>
              <a:t> means have good relations with following  three situations</a:t>
            </a:r>
            <a:endParaRPr lang="en-US" altLang="zh-CN">
              <a:latin typeface="Arial Black" panose="020B0A04020102020204" pitchFamily="34" charset="0"/>
            </a:endParaRPr>
          </a:p>
          <a:p>
            <a:r>
              <a:rPr lang="en-US" altLang="zh-CN">
                <a:latin typeface="Arial Black" panose="020B0A04020102020204" pitchFamily="34" charset="0"/>
              </a:rPr>
              <a:t>(1)p is correspondence with non-proposition world.</a:t>
            </a:r>
            <a:endParaRPr lang="en-US" altLang="zh-CN">
              <a:latin typeface="Arial Black" panose="020B0A04020102020204" pitchFamily="34" charset="0"/>
            </a:endParaRPr>
          </a:p>
          <a:p>
            <a:r>
              <a:rPr lang="en-US" altLang="zh-CN">
                <a:latin typeface="Arial Black" panose="020B0A04020102020204" pitchFamily="34" charset="0"/>
              </a:rPr>
              <a:t>(2)p is a correspondence  with abstract rules or contracts </a:t>
            </a:r>
            <a:endParaRPr lang="en-US" altLang="zh-CN">
              <a:latin typeface="Arial Black" panose="020B0A04020102020204" pitchFamily="34" charset="0"/>
            </a:endParaRPr>
          </a:p>
          <a:p>
            <a:r>
              <a:rPr lang="en-US" altLang="zh-CN">
                <a:latin typeface="Arial Black" panose="020B0A04020102020204" pitchFamily="34" charset="0"/>
              </a:rPr>
              <a:t>(3)p is coherence with the system which consist of the from (1) (2) </a:t>
            </a:r>
            <a:endParaRPr lang="en-US" altLang="zh-CN">
              <a:latin typeface="Arial Black" panose="020B0A04020102020204" pitchFamily="34" charset="0"/>
            </a:endParaRPr>
          </a:p>
        </p:txBody>
      </p:sp>
      <p:sp>
        <p:nvSpPr>
          <p:cNvPr id="14" name="图文框 13"/>
          <p:cNvSpPr/>
          <p:nvPr/>
        </p:nvSpPr>
        <p:spPr>
          <a:xfrm>
            <a:off x="335280" y="2153920"/>
            <a:ext cx="11452860" cy="4404995"/>
          </a:xfrm>
          <a:prstGeom prst="fram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latin typeface="Arial Black" panose="020B0A04020102020204" pitchFamily="34" charset="0"/>
                <a:sym typeface="+mn-ea"/>
              </a:rPr>
              <a:t>propositions </a:t>
            </a:r>
            <a:endParaRPr lang="en-US" altLang="zh-CN">
              <a:solidFill>
                <a:schemeClr val="tx1"/>
              </a:solidFill>
              <a:latin typeface="Arial Black" panose="020B0A04020102020204" pitchFamily="34" charset="0"/>
              <a:sym typeface="+mn-ea"/>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074" name="MH_Others_1"/>
          <p:cNvCxnSpPr>
            <a:cxnSpLocks noChangeShapeType="1"/>
          </p:cNvCxnSpPr>
          <p:nvPr>
            <p:custDataLst>
              <p:tags r:id="rId1"/>
            </p:custDataLst>
          </p:nvPr>
        </p:nvCxnSpPr>
        <p:spPr bwMode="auto">
          <a:xfrm>
            <a:off x="1073785" y="1779270"/>
            <a:ext cx="635" cy="4504690"/>
          </a:xfrm>
          <a:prstGeom prst="line">
            <a:avLst/>
          </a:prstGeom>
          <a:noFill/>
          <a:ln w="63500" cmpd="thickThin" algn="ctr">
            <a:solidFill>
              <a:schemeClr val="accent1">
                <a:shade val="50000"/>
              </a:schemeClr>
            </a:solidFill>
            <a:prstDash val="solid"/>
            <a:miter lim="800000"/>
          </a:ln>
          <a:extLst>
            <a:ext uri="{909E8E84-426E-40DD-AFC4-6F175D3DCCD1}">
              <a14:hiddenFill xmlns:a14="http://schemas.microsoft.com/office/drawing/2010/main">
                <a:noFill/>
              </a14:hiddenFill>
            </a:ext>
          </a:extLst>
        </p:spPr>
      </p:cxnSp>
      <p:grpSp>
        <p:nvGrpSpPr>
          <p:cNvPr id="13315" name="组合 1"/>
          <p:cNvGrpSpPr/>
          <p:nvPr/>
        </p:nvGrpSpPr>
        <p:grpSpPr bwMode="auto">
          <a:xfrm>
            <a:off x="1203175" y="2307125"/>
            <a:ext cx="5643562" cy="539750"/>
            <a:chOff x="4694152" y="1274449"/>
            <a:chExt cx="5643648" cy="540000"/>
          </a:xfrm>
        </p:grpSpPr>
        <p:sp>
          <p:nvSpPr>
            <p:cNvPr id="17" name="MH_Entry_1">
              <a:hlinkClick r:id="" action="ppaction://noaction"/>
            </p:cNvPr>
            <p:cNvSpPr txBox="1"/>
            <p:nvPr>
              <p:custDataLst>
                <p:tags r:id="rId2"/>
              </p:custDataLst>
            </p:nvPr>
          </p:nvSpPr>
          <p:spPr>
            <a:xfrm>
              <a:off x="5243435" y="1274449"/>
              <a:ext cx="5094365" cy="540000"/>
            </a:xfrm>
            <a:prstGeom prst="rect">
              <a:avLst/>
            </a:prstGeom>
            <a:noFill/>
          </p:spPr>
          <p:txBody>
            <a:bodyPr lIns="180000" anchor="ctr">
              <a:normAutofit fontScale="72500"/>
            </a:bodyPr>
            <a:lstStyle/>
            <a:p>
              <a:pPr eaLnBrk="1" fontAlgn="auto" hangingPunct="1">
                <a:spcBef>
                  <a:spcPts val="0"/>
                </a:spcBef>
                <a:spcAft>
                  <a:spcPts val="0"/>
                </a:spcAft>
                <a:defRPr/>
              </a:pPr>
              <a:r>
                <a:rPr lang="en-US" altLang="zh-CN" sz="3600" b="1" kern="0" spc="100" dirty="0">
                  <a:latin typeface="微软雅黑" panose="020B0503020204020204" pitchFamily="34" charset="-122"/>
                  <a:ea typeface="微软雅黑" panose="020B0503020204020204" pitchFamily="34" charset="-122"/>
                </a:rPr>
                <a:t>truth-bearer</a:t>
              </a:r>
              <a:endParaRPr lang="en-US" altLang="zh-CN" sz="3600" b="1" kern="0" spc="100" dirty="0">
                <a:latin typeface="微软雅黑" panose="020B0503020204020204" pitchFamily="34" charset="-122"/>
                <a:ea typeface="微软雅黑" panose="020B0503020204020204" pitchFamily="34" charset="-122"/>
              </a:endParaRPr>
            </a:p>
          </p:txBody>
        </p:sp>
        <p:sp>
          <p:nvSpPr>
            <p:cNvPr id="22" name="MH_Number_1">
              <a:hlinkClick r:id="" action="ppaction://noaction"/>
            </p:cNvPr>
            <p:cNvSpPr/>
            <p:nvPr>
              <p:custDataLst>
                <p:tags r:id="rId3"/>
              </p:custDataLst>
            </p:nvPr>
          </p:nvSpPr>
          <p:spPr>
            <a:xfrm>
              <a:off x="4694152" y="1322096"/>
              <a:ext cx="396881" cy="460588"/>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3200" b="1" kern="0" dirty="0">
                  <a:solidFill>
                    <a:srgbClr val="FFFFFF"/>
                  </a:solidFill>
                  <a:latin typeface="微软雅黑" panose="020B0503020204020204" pitchFamily="34" charset="-122"/>
                  <a:ea typeface="微软雅黑" panose="020B0503020204020204" pitchFamily="34" charset="-122"/>
                </a:rPr>
                <a:t>1</a:t>
              </a: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grpSp>
      <p:grpSp>
        <p:nvGrpSpPr>
          <p:cNvPr id="13317" name="组合 3"/>
          <p:cNvGrpSpPr/>
          <p:nvPr/>
        </p:nvGrpSpPr>
        <p:grpSpPr bwMode="auto">
          <a:xfrm>
            <a:off x="1203175" y="3668211"/>
            <a:ext cx="5643562" cy="539750"/>
            <a:chOff x="4694152" y="2764577"/>
            <a:chExt cx="5643648" cy="540000"/>
          </a:xfrm>
        </p:grpSpPr>
        <p:sp>
          <p:nvSpPr>
            <p:cNvPr id="30" name="MH_Entry_3">
              <a:hlinkClick r:id="rId4" action="ppaction://hlinksldjump"/>
            </p:cNvPr>
            <p:cNvSpPr txBox="1"/>
            <p:nvPr>
              <p:custDataLst>
                <p:tags r:id="rId5"/>
              </p:custDataLst>
            </p:nvPr>
          </p:nvSpPr>
          <p:spPr>
            <a:xfrm>
              <a:off x="5243435" y="2764577"/>
              <a:ext cx="5094365" cy="540000"/>
            </a:xfrm>
            <a:prstGeom prst="rect">
              <a:avLst/>
            </a:prstGeom>
            <a:noFill/>
          </p:spPr>
          <p:txBody>
            <a:bodyPr lIns="180000" anchor="ctr">
              <a:normAutofit fontScale="72500"/>
            </a:bodyPr>
            <a:lstStyle/>
            <a:p>
              <a:pPr eaLnBrk="1" fontAlgn="auto" hangingPunct="1">
                <a:spcBef>
                  <a:spcPts val="0"/>
                </a:spcBef>
                <a:spcAft>
                  <a:spcPts val="0"/>
                </a:spcAft>
                <a:defRPr/>
              </a:pPr>
              <a:r>
                <a:rPr lang="en-US" altLang="zh-CN" sz="3600" b="1" kern="0" spc="100" dirty="0">
                  <a:latin typeface="微软雅黑" panose="020B0503020204020204" pitchFamily="34" charset="-122"/>
                  <a:ea typeface="微软雅黑" panose="020B0503020204020204" pitchFamily="34" charset="-122"/>
                </a:rPr>
                <a:t>truth theories reviewed </a:t>
              </a:r>
              <a:endParaRPr lang="en-US" altLang="zh-CN" sz="3600" b="1" kern="0" spc="100" dirty="0">
                <a:latin typeface="微软雅黑" panose="020B0503020204020204" pitchFamily="34" charset="-122"/>
                <a:ea typeface="微软雅黑" panose="020B0503020204020204" pitchFamily="34" charset="-122"/>
              </a:endParaRPr>
            </a:p>
          </p:txBody>
        </p:sp>
        <p:sp>
          <p:nvSpPr>
            <p:cNvPr id="31" name="MH_Number_3">
              <a:hlinkClick r:id="rId4" action="ppaction://hlinksldjump"/>
            </p:cNvPr>
            <p:cNvSpPr/>
            <p:nvPr>
              <p:custDataLst>
                <p:tags r:id="rId6"/>
              </p:custDataLst>
            </p:nvPr>
          </p:nvSpPr>
          <p:spPr>
            <a:xfrm>
              <a:off x="4694152" y="2812224"/>
              <a:ext cx="396881" cy="460588"/>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3200" b="1" kern="0" dirty="0" smtClean="0">
                  <a:solidFill>
                    <a:srgbClr val="FFFFFF"/>
                  </a:solidFill>
                  <a:latin typeface="微软雅黑" panose="020B0503020204020204" pitchFamily="34" charset="-122"/>
                  <a:ea typeface="微软雅黑" panose="020B0503020204020204" pitchFamily="34" charset="-122"/>
                </a:rPr>
                <a:t>2</a:t>
              </a: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grpSp>
      <p:grpSp>
        <p:nvGrpSpPr>
          <p:cNvPr id="13318" name="组合 4"/>
          <p:cNvGrpSpPr/>
          <p:nvPr/>
        </p:nvGrpSpPr>
        <p:grpSpPr bwMode="auto">
          <a:xfrm>
            <a:off x="1288265" y="5048347"/>
            <a:ext cx="5643562" cy="541338"/>
            <a:chOff x="4694152" y="3509641"/>
            <a:chExt cx="5643648" cy="540000"/>
          </a:xfrm>
        </p:grpSpPr>
        <p:sp>
          <p:nvSpPr>
            <p:cNvPr id="33" name="MH_Entry_4">
              <a:hlinkClick r:id="rId7" action="ppaction://hlinksldjump"/>
            </p:cNvPr>
            <p:cNvSpPr txBox="1"/>
            <p:nvPr>
              <p:custDataLst>
                <p:tags r:id="rId8"/>
              </p:custDataLst>
            </p:nvPr>
          </p:nvSpPr>
          <p:spPr>
            <a:xfrm>
              <a:off x="5243435" y="3509641"/>
              <a:ext cx="5094365" cy="540000"/>
            </a:xfrm>
            <a:prstGeom prst="rect">
              <a:avLst/>
            </a:prstGeom>
            <a:noFill/>
          </p:spPr>
          <p:txBody>
            <a:bodyPr lIns="180000" anchor="ctr">
              <a:normAutofit fontScale="72500"/>
            </a:bodyPr>
            <a:lstStyle/>
            <a:p>
              <a:pPr eaLnBrk="1" fontAlgn="auto" hangingPunct="1">
                <a:spcBef>
                  <a:spcPts val="0"/>
                </a:spcBef>
                <a:spcAft>
                  <a:spcPts val="0"/>
                </a:spcAft>
                <a:defRPr/>
              </a:pPr>
              <a:r>
                <a:rPr lang="en-US" altLang="zh-CN" sz="3600" b="1" kern="0" spc="100" dirty="0">
                  <a:latin typeface="微软雅黑" panose="020B0503020204020204" pitchFamily="34" charset="-122"/>
                  <a:ea typeface="微软雅黑" panose="020B0503020204020204" pitchFamily="34" charset="-122"/>
                </a:rPr>
                <a:t>Thinking and Answers</a:t>
              </a:r>
              <a:endParaRPr lang="en-US" altLang="zh-CN" sz="3600" b="1" kern="0" spc="100" dirty="0">
                <a:latin typeface="微软雅黑" panose="020B0503020204020204" pitchFamily="34" charset="-122"/>
                <a:ea typeface="微软雅黑" panose="020B0503020204020204" pitchFamily="34" charset="-122"/>
              </a:endParaRPr>
            </a:p>
          </p:txBody>
        </p:sp>
        <p:sp>
          <p:nvSpPr>
            <p:cNvPr id="34" name="MH_Number_4">
              <a:hlinkClick r:id="rId7" action="ppaction://hlinksldjump"/>
            </p:cNvPr>
            <p:cNvSpPr/>
            <p:nvPr>
              <p:custDataLst>
                <p:tags r:id="rId9"/>
              </p:custDataLst>
            </p:nvPr>
          </p:nvSpPr>
          <p:spPr>
            <a:xfrm>
              <a:off x="4694152" y="3557148"/>
              <a:ext cx="396881" cy="460821"/>
            </a:xfrm>
            <a:custGeom>
              <a:avLst/>
              <a:gdLst>
                <a:gd name="connsiteX0" fmla="*/ 282768 w 561608"/>
                <a:gd name="connsiteY0" fmla="*/ 0 h 649318"/>
                <a:gd name="connsiteX1" fmla="*/ 561608 w 561608"/>
                <a:gd name="connsiteY1" fmla="*/ 159711 h 649318"/>
                <a:gd name="connsiteX2" fmla="*/ 561608 w 561608"/>
                <a:gd name="connsiteY2" fmla="*/ 485680 h 649318"/>
                <a:gd name="connsiteX3" fmla="*/ 282768 w 561608"/>
                <a:gd name="connsiteY3" fmla="*/ 649318 h 649318"/>
                <a:gd name="connsiteX4" fmla="*/ 0 w 561608"/>
                <a:gd name="connsiteY4" fmla="*/ 485680 h 649318"/>
                <a:gd name="connsiteX5" fmla="*/ 0 w 561608"/>
                <a:gd name="connsiteY5" fmla="*/ 159711 h 6493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1608" h="649318">
                  <a:moveTo>
                    <a:pt x="282768" y="0"/>
                  </a:moveTo>
                  <a:lnTo>
                    <a:pt x="561608" y="159711"/>
                  </a:lnTo>
                  <a:lnTo>
                    <a:pt x="561608" y="485680"/>
                  </a:lnTo>
                  <a:lnTo>
                    <a:pt x="282768" y="649318"/>
                  </a:lnTo>
                  <a:lnTo>
                    <a:pt x="0" y="485680"/>
                  </a:lnTo>
                  <a:lnTo>
                    <a:pt x="0" y="159711"/>
                  </a:lnTo>
                  <a:close/>
                </a:path>
              </a:pathLst>
            </a:custGeom>
            <a:solidFill>
              <a:schemeClr val="accent1"/>
            </a:solidFill>
            <a:ln w="12700" cap="flat" cmpd="sng" algn="ctr">
              <a:noFill/>
              <a:prstDash val="solid"/>
              <a:miter lim="800000"/>
            </a:ln>
            <a:effectLst/>
          </p:spPr>
          <p:txBody>
            <a:bodyPr anchor="ctr"/>
            <a:lstStyle/>
            <a:p>
              <a:pPr algn="ctr" eaLnBrk="1" fontAlgn="auto" hangingPunct="1">
                <a:spcBef>
                  <a:spcPts val="0"/>
                </a:spcBef>
                <a:spcAft>
                  <a:spcPts val="0"/>
                </a:spcAft>
                <a:defRPr/>
              </a:pPr>
              <a:r>
                <a:rPr lang="en-US" altLang="zh-CN" sz="3200" b="1" kern="0" dirty="0" smtClean="0">
                  <a:solidFill>
                    <a:srgbClr val="FFFFFF"/>
                  </a:solidFill>
                  <a:latin typeface="微软雅黑" panose="020B0503020204020204" pitchFamily="34" charset="-122"/>
                  <a:ea typeface="微软雅黑" panose="020B0503020204020204" pitchFamily="34" charset="-122"/>
                </a:rPr>
                <a:t>3</a:t>
              </a:r>
              <a:endParaRPr lang="zh-CN" altLang="en-US" sz="3200" b="1" kern="0" dirty="0">
                <a:solidFill>
                  <a:srgbClr val="FFFFFF"/>
                </a:solidFill>
                <a:latin typeface="微软雅黑" panose="020B0503020204020204" pitchFamily="34" charset="-122"/>
                <a:ea typeface="微软雅黑" panose="020B0503020204020204" pitchFamily="34" charset="-122"/>
              </a:endParaRPr>
            </a:p>
          </p:txBody>
        </p:sp>
      </p:grpSp>
      <p:pic>
        <p:nvPicPr>
          <p:cNvPr id="26" name="图片 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rot="20583224">
            <a:off x="10150831" y="5052001"/>
            <a:ext cx="1985414" cy="1626779"/>
          </a:xfrm>
          <a:prstGeom prst="rect">
            <a:avLst/>
          </a:prstGeom>
        </p:spPr>
      </p:pic>
      <p:pic>
        <p:nvPicPr>
          <p:cNvPr id="14" name="图片 13"/>
          <p:cNvPicPr>
            <a:picLocks noChangeAspect="1"/>
          </p:cNvPicPr>
          <p:nvPr/>
        </p:nvPicPr>
        <p:blipFill>
          <a:blip r:embed="rId11"/>
          <a:srcRect l="3242" t="2830" r="2871" b="8539"/>
          <a:stretch>
            <a:fillRect/>
          </a:stretch>
        </p:blipFill>
        <p:spPr>
          <a:xfrm>
            <a:off x="118745" y="287020"/>
            <a:ext cx="1911350" cy="1820545"/>
          </a:xfrm>
          <a:prstGeom prst="flowChartConnector">
            <a:avLst/>
          </a:prstGeom>
        </p:spPr>
      </p:pic>
      <p:cxnSp>
        <p:nvCxnSpPr>
          <p:cNvPr id="2" name="MH_Others_1"/>
          <p:cNvCxnSpPr>
            <a:cxnSpLocks noChangeShapeType="1"/>
          </p:cNvCxnSpPr>
          <p:nvPr>
            <p:custDataLst>
              <p:tags r:id="rId12"/>
            </p:custDataLst>
          </p:nvPr>
        </p:nvCxnSpPr>
        <p:spPr bwMode="auto">
          <a:xfrm>
            <a:off x="2200275" y="1409065"/>
            <a:ext cx="9070975" cy="57785"/>
          </a:xfrm>
          <a:prstGeom prst="line">
            <a:avLst/>
          </a:prstGeom>
          <a:noFill/>
          <a:ln w="63500" cmpd="thickThin" algn="ctr">
            <a:solidFill>
              <a:schemeClr val="accent1">
                <a:shade val="50000"/>
              </a:schemeClr>
            </a:solidFill>
            <a:prstDash val="solid"/>
            <a:miter lim="800000"/>
          </a:ln>
          <a:extLst>
            <a:ext uri="{909E8E84-426E-40DD-AFC4-6F175D3DCCD1}">
              <a14:hiddenFill xmlns:a14="http://schemas.microsoft.com/office/drawing/2010/main">
                <a:noFill/>
              </a14:hiddenFill>
            </a:ext>
          </a:extLst>
        </p:spPr>
      </p:cxnSp>
      <p:sp>
        <p:nvSpPr>
          <p:cNvPr id="100" name="文本框 99"/>
          <p:cNvSpPr txBox="1"/>
          <p:nvPr/>
        </p:nvSpPr>
        <p:spPr>
          <a:xfrm>
            <a:off x="2432050" y="717550"/>
            <a:ext cx="9897745" cy="583565"/>
          </a:xfrm>
          <a:prstGeom prst="rect">
            <a:avLst/>
          </a:prstGeom>
          <a:noFill/>
          <a:ln w="9525">
            <a:noFill/>
          </a:ln>
        </p:spPr>
        <p:txBody>
          <a:bodyPr wrap="square">
            <a:spAutoFit/>
          </a:bodyPr>
          <a:p>
            <a:pPr marL="0" indent="0"/>
            <a:r>
              <a:rPr lang="en-US" altLang="zh-CN" sz="3200" b="1">
                <a:latin typeface="Trebuchet MS" panose="020B0603020202020204" charset="0"/>
                <a:cs typeface="Trebuchet MS" panose="020B0603020202020204" charset="0"/>
              </a:rPr>
              <a:t>&lt;Truth: A Traditional DebateReviewed&gt;</a:t>
            </a:r>
            <a:endParaRPr lang="zh-CN" altLang="en-US" sz="3200"/>
          </a:p>
        </p:txBody>
      </p:sp>
      <p:sp>
        <p:nvSpPr>
          <p:cNvPr id="4" name="文本框 3"/>
          <p:cNvSpPr txBox="1"/>
          <p:nvPr/>
        </p:nvSpPr>
        <p:spPr>
          <a:xfrm>
            <a:off x="2432050" y="195580"/>
            <a:ext cx="5080000" cy="521970"/>
          </a:xfrm>
          <a:prstGeom prst="rect">
            <a:avLst/>
          </a:prstGeom>
          <a:noFill/>
          <a:ln w="9525">
            <a:noFill/>
          </a:ln>
        </p:spPr>
        <p:txBody>
          <a:bodyPr>
            <a:spAutoFit/>
          </a:bodyPr>
          <a:p>
            <a:pPr marL="0" indent="0"/>
            <a:r>
              <a:rPr lang="en-US" altLang="zh-CN" sz="2800" b="0">
                <a:latin typeface="Times" charset="0"/>
                <a:cs typeface="Times" charset="0"/>
              </a:rPr>
              <a:t>CRISPIN WRIGHT</a:t>
            </a:r>
            <a:endParaRPr lang="zh-CN" altLang="en-US" sz="2800"/>
          </a:p>
        </p:txBody>
      </p:sp>
    </p:spTree>
    <p:custDataLst>
      <p:tags r:id="rId13"/>
    </p:custData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圆角矩形 3"/>
          <p:cNvSpPr/>
          <p:nvPr/>
        </p:nvSpPr>
        <p:spPr>
          <a:xfrm>
            <a:off x="2413635" y="2436495"/>
            <a:ext cx="7167880" cy="130556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latin typeface="AR HeiB5 UL" panose="020B0A00000000000000" charset="-120"/>
                <a:ea typeface="AR HeiB5 UL" panose="020B0A00000000000000" charset="-120"/>
              </a:rPr>
              <a:t>thank you</a:t>
            </a:r>
            <a:r>
              <a:rPr lang="en-US" altLang="zh-CN"/>
              <a:t> </a:t>
            </a:r>
            <a:endParaRPr lang="en-US" altLang="zh-CN"/>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그룹 4"/>
          <p:cNvGrpSpPr/>
          <p:nvPr/>
        </p:nvGrpSpPr>
        <p:grpSpPr>
          <a:xfrm>
            <a:off x="334963" y="0"/>
            <a:ext cx="160337" cy="1168400"/>
            <a:chOff x="334963" y="0"/>
            <a:chExt cx="160337" cy="1168400"/>
          </a:xfrm>
        </p:grpSpPr>
        <p:sp>
          <p:nvSpPr>
            <p:cNvPr id="6" name="矩形 5"/>
            <p:cNvSpPr/>
            <p:nvPr/>
          </p:nvSpPr>
          <p:spPr>
            <a:xfrm>
              <a:off x="3349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492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 name="제목 1"/>
          <p:cNvSpPr>
            <a:spLocks noGrp="1"/>
          </p:cNvSpPr>
          <p:nvPr>
            <p:ph type="title"/>
          </p:nvPr>
        </p:nvSpPr>
        <p:spPr>
          <a:xfrm>
            <a:off x="1377951" y="320675"/>
            <a:ext cx="10515600" cy="723900"/>
          </a:xfrm>
        </p:spPr>
        <p:txBody>
          <a:bodyPr/>
          <a:lstStyle/>
          <a:p>
            <a:pPr eaLnBrk="1" fontAlgn="auto" hangingPunct="1">
              <a:spcBef>
                <a:spcPts val="0"/>
              </a:spcBef>
              <a:spcAft>
                <a:spcPts val="0"/>
              </a:spcAft>
              <a:defRPr/>
            </a:pPr>
            <a:r>
              <a:rPr lang="en-US" altLang="zh-CN" b="1" kern="0" spc="100" dirty="0">
                <a:latin typeface="微软雅黑" panose="020B0503020204020204" pitchFamily="34" charset="-122"/>
                <a:ea typeface="微软雅黑" panose="020B0503020204020204" pitchFamily="34" charset="-122"/>
              </a:rPr>
              <a:t>Truth-bearer </a:t>
            </a:r>
            <a:endParaRPr lang="en-US" altLang="zh-CN" b="1" kern="0" spc="100" dirty="0">
              <a:latin typeface="微软雅黑" panose="020B0503020204020204" pitchFamily="34" charset="-122"/>
              <a:ea typeface="微软雅黑" panose="020B0503020204020204" pitchFamily="34" charset="-122"/>
            </a:endParaRPr>
          </a:p>
        </p:txBody>
      </p:sp>
      <p:grpSp>
        <p:nvGrpSpPr>
          <p:cNvPr id="11" name="그룹 10"/>
          <p:cNvGrpSpPr/>
          <p:nvPr/>
        </p:nvGrpSpPr>
        <p:grpSpPr>
          <a:xfrm>
            <a:off x="631826" y="258763"/>
            <a:ext cx="746125" cy="909637"/>
            <a:chOff x="2523173" y="4047333"/>
            <a:chExt cx="746125" cy="909637"/>
          </a:xfrm>
          <a:solidFill>
            <a:schemeClr val="accent2"/>
          </a:solidFill>
        </p:grpSpPr>
        <p:sp>
          <p:nvSpPr>
            <p:cNvPr id="12"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1</a:t>
              </a:r>
              <a:endParaRPr lang="zh-CN" altLang="en-US" sz="2400" b="1" dirty="0">
                <a:solidFill>
                  <a:srgbClr val="FFFFFF"/>
                </a:solidFill>
                <a:effectLst>
                  <a:outerShdw blurRad="38100" dist="38100" dir="2700000" algn="tl">
                    <a:srgbClr val="000000">
                      <a:alpha val="43137"/>
                    </a:srgbClr>
                  </a:outerShdw>
                </a:effectLst>
              </a:endParaRPr>
            </a:p>
          </p:txBody>
        </p:sp>
        <p:sp>
          <p:nvSpPr>
            <p:cNvPr id="13"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pic>
        <p:nvPicPr>
          <p:cNvPr id="22" name="图片 21"/>
          <p:cNvPicPr>
            <a:picLocks noChangeAspect="1"/>
          </p:cNvPicPr>
          <p:nvPr/>
        </p:nvPicPr>
        <p:blipFill>
          <a:blip r:embed="rId1"/>
          <a:stretch>
            <a:fillRect/>
          </a:stretch>
        </p:blipFill>
        <p:spPr>
          <a:xfrm>
            <a:off x="2889885" y="1960245"/>
            <a:ext cx="2707005" cy="739775"/>
          </a:xfrm>
          <a:prstGeom prst="rect">
            <a:avLst/>
          </a:prstGeom>
        </p:spPr>
      </p:pic>
      <p:pic>
        <p:nvPicPr>
          <p:cNvPr id="23" name="图片 22"/>
          <p:cNvPicPr>
            <a:picLocks noChangeAspect="1"/>
          </p:cNvPicPr>
          <p:nvPr/>
        </p:nvPicPr>
        <p:blipFill>
          <a:blip r:embed="rId2"/>
          <a:stretch>
            <a:fillRect/>
          </a:stretch>
        </p:blipFill>
        <p:spPr>
          <a:xfrm>
            <a:off x="6965950" y="2092325"/>
            <a:ext cx="2740660" cy="744855"/>
          </a:xfrm>
          <a:prstGeom prst="rect">
            <a:avLst/>
          </a:prstGeom>
        </p:spPr>
      </p:pic>
      <p:pic>
        <p:nvPicPr>
          <p:cNvPr id="24" name="图片 23"/>
          <p:cNvPicPr>
            <a:picLocks noChangeAspect="1"/>
          </p:cNvPicPr>
          <p:nvPr/>
        </p:nvPicPr>
        <p:blipFill>
          <a:blip r:embed="rId3"/>
          <a:stretch>
            <a:fillRect/>
          </a:stretch>
        </p:blipFill>
        <p:spPr>
          <a:xfrm>
            <a:off x="5087620" y="3008630"/>
            <a:ext cx="2933700" cy="716915"/>
          </a:xfrm>
          <a:prstGeom prst="rect">
            <a:avLst/>
          </a:prstGeom>
        </p:spPr>
      </p:pic>
      <p:pic>
        <p:nvPicPr>
          <p:cNvPr id="25" name="图片 24"/>
          <p:cNvPicPr>
            <a:picLocks noChangeAspect="1"/>
          </p:cNvPicPr>
          <p:nvPr/>
        </p:nvPicPr>
        <p:blipFill>
          <a:blip r:embed="rId4"/>
          <a:stretch>
            <a:fillRect/>
          </a:stretch>
        </p:blipFill>
        <p:spPr>
          <a:xfrm>
            <a:off x="2117725" y="3445510"/>
            <a:ext cx="2602230" cy="715010"/>
          </a:xfrm>
          <a:prstGeom prst="rect">
            <a:avLst/>
          </a:prstGeom>
        </p:spPr>
      </p:pic>
      <p:pic>
        <p:nvPicPr>
          <p:cNvPr id="26" name="图片 25"/>
          <p:cNvPicPr>
            <a:picLocks noChangeAspect="1"/>
          </p:cNvPicPr>
          <p:nvPr/>
        </p:nvPicPr>
        <p:blipFill>
          <a:blip r:embed="rId5"/>
          <a:stretch>
            <a:fillRect/>
          </a:stretch>
        </p:blipFill>
        <p:spPr>
          <a:xfrm>
            <a:off x="2889885" y="4916170"/>
            <a:ext cx="2566670" cy="655320"/>
          </a:xfrm>
          <a:prstGeom prst="rect">
            <a:avLst/>
          </a:prstGeom>
        </p:spPr>
      </p:pic>
      <p:pic>
        <p:nvPicPr>
          <p:cNvPr id="27" name="图片 26"/>
          <p:cNvPicPr>
            <a:picLocks noChangeAspect="1"/>
          </p:cNvPicPr>
          <p:nvPr/>
        </p:nvPicPr>
        <p:blipFill>
          <a:blip r:embed="rId6"/>
          <a:stretch>
            <a:fillRect/>
          </a:stretch>
        </p:blipFill>
        <p:spPr>
          <a:xfrm>
            <a:off x="7066280" y="4327525"/>
            <a:ext cx="2987040" cy="588645"/>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그룹 4"/>
          <p:cNvGrpSpPr/>
          <p:nvPr/>
        </p:nvGrpSpPr>
        <p:grpSpPr>
          <a:xfrm>
            <a:off x="334963" y="0"/>
            <a:ext cx="160337" cy="1168400"/>
            <a:chOff x="334963" y="0"/>
            <a:chExt cx="160337" cy="1168400"/>
          </a:xfrm>
        </p:grpSpPr>
        <p:sp>
          <p:nvSpPr>
            <p:cNvPr id="6" name="矩形 5"/>
            <p:cNvSpPr/>
            <p:nvPr/>
          </p:nvSpPr>
          <p:spPr>
            <a:xfrm>
              <a:off x="3349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492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 name="제목 1"/>
          <p:cNvSpPr>
            <a:spLocks noGrp="1"/>
          </p:cNvSpPr>
          <p:nvPr>
            <p:ph type="title"/>
          </p:nvPr>
        </p:nvSpPr>
        <p:spPr>
          <a:xfrm>
            <a:off x="1377951" y="320675"/>
            <a:ext cx="10515600" cy="723900"/>
          </a:xfrm>
        </p:spPr>
        <p:txBody>
          <a:bodyPr/>
          <a:lstStyle/>
          <a:p>
            <a:pPr eaLnBrk="1" fontAlgn="auto" hangingPunct="1">
              <a:spcBef>
                <a:spcPts val="0"/>
              </a:spcBef>
              <a:spcAft>
                <a:spcPts val="0"/>
              </a:spcAft>
              <a:defRPr/>
            </a:pPr>
            <a:r>
              <a:rPr lang="en-US" altLang="zh-CN" b="1" kern="0" spc="100" dirty="0">
                <a:latin typeface="微软雅黑" panose="020B0503020204020204" pitchFamily="34" charset="-122"/>
                <a:ea typeface="微软雅黑" panose="020B0503020204020204" pitchFamily="34" charset="-122"/>
              </a:rPr>
              <a:t>Truth-bearer </a:t>
            </a:r>
            <a:endParaRPr lang="en-US" altLang="zh-CN" b="1" kern="0" spc="100" dirty="0">
              <a:latin typeface="微软雅黑" panose="020B0503020204020204" pitchFamily="34" charset="-122"/>
              <a:ea typeface="微软雅黑" panose="020B0503020204020204" pitchFamily="34" charset="-122"/>
            </a:endParaRPr>
          </a:p>
        </p:txBody>
      </p:sp>
      <p:grpSp>
        <p:nvGrpSpPr>
          <p:cNvPr id="11" name="그룹 10"/>
          <p:cNvGrpSpPr/>
          <p:nvPr/>
        </p:nvGrpSpPr>
        <p:grpSpPr>
          <a:xfrm>
            <a:off x="631826" y="258763"/>
            <a:ext cx="746125" cy="909637"/>
            <a:chOff x="2523173" y="4047333"/>
            <a:chExt cx="746125" cy="909637"/>
          </a:xfrm>
          <a:solidFill>
            <a:schemeClr val="accent2"/>
          </a:solidFill>
        </p:grpSpPr>
        <p:sp>
          <p:nvSpPr>
            <p:cNvPr id="12"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1</a:t>
              </a:r>
              <a:endParaRPr lang="zh-CN" altLang="en-US" sz="2400" b="1" dirty="0">
                <a:solidFill>
                  <a:srgbClr val="FFFFFF"/>
                </a:solidFill>
                <a:effectLst>
                  <a:outerShdw blurRad="38100" dist="38100" dir="2700000" algn="tl">
                    <a:srgbClr val="000000">
                      <a:alpha val="43137"/>
                    </a:srgbClr>
                  </a:outerShdw>
                </a:effectLst>
              </a:endParaRPr>
            </a:p>
          </p:txBody>
        </p:sp>
        <p:sp>
          <p:nvSpPr>
            <p:cNvPr id="13"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sp>
        <p:nvSpPr>
          <p:cNvPr id="4" name="文本框 3"/>
          <p:cNvSpPr txBox="1"/>
          <p:nvPr/>
        </p:nvSpPr>
        <p:spPr>
          <a:xfrm>
            <a:off x="335280" y="1855470"/>
            <a:ext cx="3211195" cy="645160"/>
          </a:xfrm>
          <a:prstGeom prst="rect">
            <a:avLst/>
          </a:prstGeom>
          <a:noFill/>
        </p:spPr>
        <p:txBody>
          <a:bodyPr wrap="square" rtlCol="0">
            <a:spAutoFit/>
          </a:bodyPr>
          <a:p>
            <a:r>
              <a:rPr lang="en-US" altLang="zh-CN" sz="3200">
                <a:latin typeface="Segoe Script" panose="020B0504020000000003" charset="0"/>
              </a:rPr>
              <a:t>sentence</a:t>
            </a:r>
            <a:r>
              <a:rPr lang="en-US" altLang="zh-CN" sz="3600"/>
              <a:t> :</a:t>
            </a:r>
            <a:endParaRPr lang="en-US" altLang="zh-CN" sz="3600"/>
          </a:p>
        </p:txBody>
      </p:sp>
      <p:sp>
        <p:nvSpPr>
          <p:cNvPr id="8" name="文本框 7"/>
          <p:cNvSpPr txBox="1"/>
          <p:nvPr/>
        </p:nvSpPr>
        <p:spPr>
          <a:xfrm>
            <a:off x="154940" y="2901315"/>
            <a:ext cx="2787650" cy="583565"/>
          </a:xfrm>
          <a:prstGeom prst="rect">
            <a:avLst/>
          </a:prstGeom>
          <a:noFill/>
        </p:spPr>
        <p:txBody>
          <a:bodyPr wrap="square" rtlCol="0">
            <a:spAutoFit/>
          </a:bodyPr>
          <a:p>
            <a:r>
              <a:rPr lang="en-US" altLang="zh-CN" sz="3200">
                <a:latin typeface="Segoe Script" panose="020B0504020000000003" charset="0"/>
              </a:rPr>
              <a:t>statement :</a:t>
            </a:r>
            <a:endParaRPr lang="en-US" altLang="zh-CN" sz="3200">
              <a:latin typeface="Segoe Script" panose="020B0504020000000003" charset="0"/>
            </a:endParaRPr>
          </a:p>
        </p:txBody>
      </p:sp>
      <p:sp>
        <p:nvSpPr>
          <p:cNvPr id="9" name="文本框 8"/>
          <p:cNvSpPr txBox="1"/>
          <p:nvPr/>
        </p:nvSpPr>
        <p:spPr>
          <a:xfrm>
            <a:off x="230505" y="3961765"/>
            <a:ext cx="2712085" cy="583565"/>
          </a:xfrm>
          <a:prstGeom prst="rect">
            <a:avLst/>
          </a:prstGeom>
          <a:noFill/>
        </p:spPr>
        <p:txBody>
          <a:bodyPr wrap="square" rtlCol="0">
            <a:spAutoFit/>
          </a:bodyPr>
          <a:p>
            <a:r>
              <a:rPr lang="en-US" altLang="zh-CN" sz="3200">
                <a:latin typeface="Segoe Script" panose="020B0504020000000003" charset="0"/>
              </a:rPr>
              <a:t>judgment :</a:t>
            </a:r>
            <a:endParaRPr lang="en-US" altLang="zh-CN" sz="3200">
              <a:latin typeface="Segoe Script" panose="020B0504020000000003" charset="0"/>
            </a:endParaRPr>
          </a:p>
        </p:txBody>
      </p:sp>
      <p:sp>
        <p:nvSpPr>
          <p:cNvPr id="10" name="文本框 9"/>
          <p:cNvSpPr txBox="1"/>
          <p:nvPr/>
        </p:nvSpPr>
        <p:spPr>
          <a:xfrm>
            <a:off x="335280" y="5055870"/>
            <a:ext cx="2830195" cy="583565"/>
          </a:xfrm>
          <a:prstGeom prst="rect">
            <a:avLst/>
          </a:prstGeom>
          <a:noFill/>
        </p:spPr>
        <p:txBody>
          <a:bodyPr wrap="square" rtlCol="0">
            <a:spAutoFit/>
          </a:bodyPr>
          <a:p>
            <a:r>
              <a:rPr lang="en-US" altLang="zh-CN" sz="3200">
                <a:latin typeface="Segoe Script" panose="020B0504020000000003" charset="0"/>
              </a:rPr>
              <a:t>assertion: </a:t>
            </a:r>
            <a:endParaRPr lang="en-US" altLang="zh-CN" sz="3200">
              <a:latin typeface="Segoe Script" panose="020B0504020000000003" charset="0"/>
            </a:endParaRPr>
          </a:p>
        </p:txBody>
      </p:sp>
      <p:sp>
        <p:nvSpPr>
          <p:cNvPr id="14" name="文本框 13"/>
          <p:cNvSpPr txBox="1"/>
          <p:nvPr/>
        </p:nvSpPr>
        <p:spPr>
          <a:xfrm>
            <a:off x="4815205" y="659130"/>
            <a:ext cx="3055620" cy="583565"/>
          </a:xfrm>
          <a:prstGeom prst="rect">
            <a:avLst/>
          </a:prstGeom>
          <a:noFill/>
        </p:spPr>
        <p:txBody>
          <a:bodyPr wrap="square" rtlCol="0">
            <a:spAutoFit/>
          </a:bodyPr>
          <a:p>
            <a:r>
              <a:rPr lang="en-US" altLang="zh-CN" sz="3200">
                <a:latin typeface="Segoe Script" panose="020B0504020000000003" charset="0"/>
              </a:rPr>
              <a:t>proposition </a:t>
            </a:r>
            <a:endParaRPr lang="en-US" altLang="zh-CN" sz="3200">
              <a:latin typeface="Segoe Script" panose="020B0504020000000003" charset="0"/>
            </a:endParaRPr>
          </a:p>
        </p:txBody>
      </p:sp>
      <p:sp>
        <p:nvSpPr>
          <p:cNvPr id="16" name="文本框 15"/>
          <p:cNvSpPr txBox="1"/>
          <p:nvPr/>
        </p:nvSpPr>
        <p:spPr>
          <a:xfrm>
            <a:off x="381000" y="5992495"/>
            <a:ext cx="2830195" cy="583565"/>
          </a:xfrm>
          <a:prstGeom prst="rect">
            <a:avLst/>
          </a:prstGeom>
          <a:noFill/>
        </p:spPr>
        <p:txBody>
          <a:bodyPr wrap="square" rtlCol="0">
            <a:spAutoFit/>
          </a:bodyPr>
          <a:p>
            <a:r>
              <a:rPr lang="en-US" altLang="zh-CN" sz="3200">
                <a:latin typeface="Segoe Script" panose="020B0504020000000003" charset="0"/>
              </a:rPr>
              <a:t>utterence</a:t>
            </a:r>
            <a:endParaRPr lang="en-US" altLang="zh-CN" sz="3200">
              <a:latin typeface="Segoe Script" panose="020B0504020000000003" charset="0"/>
            </a:endParaRPr>
          </a:p>
        </p:txBody>
      </p:sp>
      <p:pic>
        <p:nvPicPr>
          <p:cNvPr id="18" name="图片 17"/>
          <p:cNvPicPr>
            <a:picLocks noChangeAspect="1"/>
          </p:cNvPicPr>
          <p:nvPr/>
        </p:nvPicPr>
        <p:blipFill>
          <a:blip r:embed="rId1"/>
          <a:stretch>
            <a:fillRect/>
          </a:stretch>
        </p:blipFill>
        <p:spPr>
          <a:xfrm>
            <a:off x="2650490" y="6121400"/>
            <a:ext cx="6717030" cy="326390"/>
          </a:xfrm>
          <a:prstGeom prst="rect">
            <a:avLst/>
          </a:prstGeom>
        </p:spPr>
      </p:pic>
      <p:pic>
        <p:nvPicPr>
          <p:cNvPr id="20" name="图片 19"/>
          <p:cNvPicPr>
            <a:picLocks noChangeAspect="1"/>
          </p:cNvPicPr>
          <p:nvPr/>
        </p:nvPicPr>
        <p:blipFill>
          <a:blip r:embed="rId2"/>
          <a:stretch>
            <a:fillRect/>
          </a:stretch>
        </p:blipFill>
        <p:spPr>
          <a:xfrm>
            <a:off x="2650490" y="2987675"/>
            <a:ext cx="9242425" cy="692150"/>
          </a:xfrm>
          <a:prstGeom prst="rect">
            <a:avLst/>
          </a:prstGeom>
        </p:spPr>
      </p:pic>
      <p:pic>
        <p:nvPicPr>
          <p:cNvPr id="21" name="图片 20"/>
          <p:cNvPicPr>
            <a:picLocks noChangeAspect="1"/>
          </p:cNvPicPr>
          <p:nvPr/>
        </p:nvPicPr>
        <p:blipFill>
          <a:blip r:embed="rId3"/>
          <a:stretch>
            <a:fillRect/>
          </a:stretch>
        </p:blipFill>
        <p:spPr>
          <a:xfrm>
            <a:off x="2650490" y="1664970"/>
            <a:ext cx="9242425" cy="1026160"/>
          </a:xfrm>
          <a:prstGeom prst="rect">
            <a:avLst/>
          </a:prstGeom>
        </p:spPr>
      </p:pic>
      <p:pic>
        <p:nvPicPr>
          <p:cNvPr id="15" name="图片 14"/>
          <p:cNvPicPr>
            <a:picLocks noChangeAspect="1"/>
          </p:cNvPicPr>
          <p:nvPr/>
        </p:nvPicPr>
        <p:blipFill>
          <a:blip r:embed="rId4"/>
          <a:srcRect b="33213"/>
          <a:stretch>
            <a:fillRect/>
          </a:stretch>
        </p:blipFill>
        <p:spPr>
          <a:xfrm>
            <a:off x="2650490" y="3961765"/>
            <a:ext cx="9242425" cy="824865"/>
          </a:xfrm>
          <a:prstGeom prst="rect">
            <a:avLst/>
          </a:prstGeom>
        </p:spPr>
      </p:pic>
      <p:pic>
        <p:nvPicPr>
          <p:cNvPr id="17" name="图片 16"/>
          <p:cNvPicPr>
            <a:picLocks noChangeAspect="1"/>
          </p:cNvPicPr>
          <p:nvPr/>
        </p:nvPicPr>
        <p:blipFill>
          <a:blip r:embed="rId5"/>
          <a:stretch>
            <a:fillRect/>
          </a:stretch>
        </p:blipFill>
        <p:spPr>
          <a:xfrm>
            <a:off x="2650490" y="5176520"/>
            <a:ext cx="6250305" cy="490220"/>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그룹 4"/>
          <p:cNvGrpSpPr/>
          <p:nvPr/>
        </p:nvGrpSpPr>
        <p:grpSpPr>
          <a:xfrm>
            <a:off x="334963" y="0"/>
            <a:ext cx="160337" cy="1168400"/>
            <a:chOff x="334963" y="0"/>
            <a:chExt cx="160337" cy="1168400"/>
          </a:xfrm>
        </p:grpSpPr>
        <p:sp>
          <p:nvSpPr>
            <p:cNvPr id="6" name="矩形 5"/>
            <p:cNvSpPr/>
            <p:nvPr/>
          </p:nvSpPr>
          <p:spPr>
            <a:xfrm>
              <a:off x="3349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492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 name="제목 1"/>
          <p:cNvSpPr>
            <a:spLocks noGrp="1"/>
          </p:cNvSpPr>
          <p:nvPr>
            <p:ph type="title"/>
          </p:nvPr>
        </p:nvSpPr>
        <p:spPr>
          <a:xfrm>
            <a:off x="1377951" y="222250"/>
            <a:ext cx="10515600" cy="723900"/>
          </a:xfrm>
        </p:spPr>
        <p:txBody>
          <a:bodyPr/>
          <a:lstStyle/>
          <a:p>
            <a:pPr eaLnBrk="1" fontAlgn="auto" hangingPunct="1">
              <a:spcBef>
                <a:spcPts val="0"/>
              </a:spcBef>
              <a:spcAft>
                <a:spcPts val="0"/>
              </a:spcAft>
              <a:defRPr/>
            </a:pPr>
            <a:r>
              <a:rPr lang="en-US" altLang="zh-CN" b="1" kern="0" spc="100" dirty="0">
                <a:latin typeface="微软雅黑" panose="020B0503020204020204" pitchFamily="34" charset="-122"/>
                <a:ea typeface="微软雅黑" panose="020B0503020204020204" pitchFamily="34" charset="-122"/>
              </a:rPr>
              <a:t>Truth-bearer </a:t>
            </a:r>
            <a:endParaRPr lang="en-US" altLang="zh-CN" b="1" kern="0" spc="100" dirty="0">
              <a:latin typeface="微软雅黑" panose="020B0503020204020204" pitchFamily="34" charset="-122"/>
              <a:ea typeface="微软雅黑" panose="020B0503020204020204" pitchFamily="34" charset="-122"/>
            </a:endParaRPr>
          </a:p>
        </p:txBody>
      </p:sp>
      <p:grpSp>
        <p:nvGrpSpPr>
          <p:cNvPr id="11" name="그룹 10"/>
          <p:cNvGrpSpPr/>
          <p:nvPr/>
        </p:nvGrpSpPr>
        <p:grpSpPr>
          <a:xfrm>
            <a:off x="631826" y="258763"/>
            <a:ext cx="746125" cy="909637"/>
            <a:chOff x="2523173" y="4047333"/>
            <a:chExt cx="746125" cy="909637"/>
          </a:xfrm>
          <a:solidFill>
            <a:schemeClr val="accent2"/>
          </a:solidFill>
        </p:grpSpPr>
        <p:sp>
          <p:nvSpPr>
            <p:cNvPr id="12"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1</a:t>
              </a:r>
              <a:endParaRPr lang="zh-CN" altLang="en-US" sz="2400" b="1" dirty="0">
                <a:solidFill>
                  <a:srgbClr val="FFFFFF"/>
                </a:solidFill>
                <a:effectLst>
                  <a:outerShdw blurRad="38100" dist="38100" dir="2700000" algn="tl">
                    <a:srgbClr val="000000">
                      <a:alpha val="43137"/>
                    </a:srgbClr>
                  </a:outerShdw>
                </a:effectLst>
              </a:endParaRPr>
            </a:p>
          </p:txBody>
        </p:sp>
        <p:sp>
          <p:nvSpPr>
            <p:cNvPr id="13"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pic>
        <p:nvPicPr>
          <p:cNvPr id="3074" name="Picture 2" descr="1"/>
          <p:cNvPicPr>
            <a:picLocks noChangeAspect="1"/>
          </p:cNvPicPr>
          <p:nvPr/>
        </p:nvPicPr>
        <p:blipFill>
          <a:blip r:embed="rId1"/>
          <a:stretch>
            <a:fillRect/>
          </a:stretch>
        </p:blipFill>
        <p:spPr>
          <a:xfrm>
            <a:off x="33020" y="1797050"/>
            <a:ext cx="6693535" cy="4295775"/>
          </a:xfrm>
          <a:prstGeom prst="rect">
            <a:avLst/>
          </a:prstGeom>
          <a:noFill/>
          <a:ln w="9525">
            <a:noFill/>
          </a:ln>
        </p:spPr>
      </p:pic>
      <p:sp>
        <p:nvSpPr>
          <p:cNvPr id="3" name="云形标注 2"/>
          <p:cNvSpPr/>
          <p:nvPr/>
        </p:nvSpPr>
        <p:spPr>
          <a:xfrm>
            <a:off x="449580" y="1476375"/>
            <a:ext cx="1771015" cy="976630"/>
          </a:xfrm>
          <a:prstGeom prst="cloudCallout">
            <a:avLst>
              <a:gd name="adj1" fmla="val 52708"/>
              <a:gd name="adj2" fmla="val 7698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en-US" altLang="zh-CN">
              <a:latin typeface="Comic Sans MS" panose="030F0702030302020204" charset="0"/>
            </a:endParaRPr>
          </a:p>
        </p:txBody>
      </p:sp>
      <p:grpSp>
        <p:nvGrpSpPr>
          <p:cNvPr id="19" name="组合 18"/>
          <p:cNvGrpSpPr/>
          <p:nvPr/>
        </p:nvGrpSpPr>
        <p:grpSpPr>
          <a:xfrm>
            <a:off x="3611057" y="3427557"/>
            <a:ext cx="1347470" cy="1034415"/>
            <a:chOff x="7714" y="5788"/>
            <a:chExt cx="1744" cy="1228"/>
          </a:xfrm>
        </p:grpSpPr>
        <p:pic>
          <p:nvPicPr>
            <p:cNvPr id="15" name="图片 14" descr="A000220150321D93PPIC"/>
            <p:cNvPicPr>
              <a:picLocks noChangeAspect="1"/>
            </p:cNvPicPr>
            <p:nvPr/>
          </p:nvPicPr>
          <p:blipFill>
            <a:blip r:embed="rId2"/>
            <a:stretch>
              <a:fillRect/>
            </a:stretch>
          </p:blipFill>
          <p:spPr>
            <a:xfrm>
              <a:off x="7714" y="5788"/>
              <a:ext cx="1744" cy="1228"/>
            </a:xfrm>
            <a:prstGeom prst="rect">
              <a:avLst/>
            </a:prstGeom>
          </p:spPr>
        </p:pic>
        <p:sp>
          <p:nvSpPr>
            <p:cNvPr id="17" name="文本框 16"/>
            <p:cNvSpPr txBox="1"/>
            <p:nvPr/>
          </p:nvSpPr>
          <p:spPr>
            <a:xfrm rot="2280000">
              <a:off x="8090" y="6407"/>
              <a:ext cx="1366" cy="437"/>
            </a:xfrm>
            <a:prstGeom prst="rect">
              <a:avLst/>
            </a:prstGeom>
            <a:noFill/>
          </p:spPr>
          <p:txBody>
            <a:bodyPr wrap="square" rtlCol="0">
              <a:spAutoFit/>
            </a:bodyPr>
            <a:p>
              <a:r>
                <a:rPr lang="en-US" altLang="zh-CN"/>
                <a:t>a b c</a:t>
              </a:r>
              <a:endParaRPr lang="en-US" altLang="zh-CN"/>
            </a:p>
          </p:txBody>
        </p:sp>
      </p:grpSp>
      <p:sp>
        <p:nvSpPr>
          <p:cNvPr id="18" name="圆角矩形标注 17"/>
          <p:cNvSpPr/>
          <p:nvPr/>
        </p:nvSpPr>
        <p:spPr>
          <a:xfrm>
            <a:off x="3674745" y="1279525"/>
            <a:ext cx="1654810" cy="1244600"/>
          </a:xfrm>
          <a:prstGeom prst="wedgeRoundRectCallout">
            <a:avLst>
              <a:gd name="adj1" fmla="val -61857"/>
              <a:gd name="adj2" fmla="val 8632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r>
              <a:rPr lang="en-US" altLang="zh-CN"/>
              <a:t>abvrjoef;oijskcdcjdbscsbc,kbjkdlsjbslkj</a:t>
            </a:r>
            <a:endParaRPr lang="en-US" altLang="zh-CN"/>
          </a:p>
        </p:txBody>
      </p:sp>
      <p:sp>
        <p:nvSpPr>
          <p:cNvPr id="20" name="文本框 19"/>
          <p:cNvSpPr txBox="1"/>
          <p:nvPr/>
        </p:nvSpPr>
        <p:spPr>
          <a:xfrm>
            <a:off x="3601720" y="5121910"/>
            <a:ext cx="1938020" cy="1322070"/>
          </a:xfrm>
          <a:prstGeom prst="rect">
            <a:avLst/>
          </a:prstGeom>
          <a:noFill/>
        </p:spPr>
        <p:txBody>
          <a:bodyPr wrap="square" rtlCol="0">
            <a:spAutoFit/>
          </a:bodyPr>
          <a:p>
            <a:r>
              <a:rPr lang="en-US" altLang="zh-CN" sz="4000">
                <a:latin typeface="Aharoni" panose="02010803020104030203" charset="0"/>
              </a:rPr>
              <a:t>actions......</a:t>
            </a:r>
            <a:endParaRPr lang="en-US" altLang="zh-CN" sz="4000">
              <a:latin typeface="Aharoni" panose="02010803020104030203" charset="0"/>
            </a:endParaRPr>
          </a:p>
        </p:txBody>
      </p:sp>
      <p:pic>
        <p:nvPicPr>
          <p:cNvPr id="21" name="Picture 2" descr="1"/>
          <p:cNvPicPr>
            <a:picLocks noChangeAspect="1"/>
          </p:cNvPicPr>
          <p:nvPr/>
        </p:nvPicPr>
        <p:blipFill>
          <a:blip r:embed="rId1"/>
          <a:stretch>
            <a:fillRect/>
          </a:stretch>
        </p:blipFill>
        <p:spPr>
          <a:xfrm flipH="1">
            <a:off x="7542530" y="2773045"/>
            <a:ext cx="4827905" cy="3098165"/>
          </a:xfrm>
          <a:prstGeom prst="rect">
            <a:avLst/>
          </a:prstGeom>
          <a:noFill/>
          <a:ln w="9525">
            <a:noFill/>
          </a:ln>
        </p:spPr>
      </p:pic>
      <p:pic>
        <p:nvPicPr>
          <p:cNvPr id="22" name="Picture 2" descr="1"/>
          <p:cNvPicPr>
            <a:picLocks noChangeAspect="1"/>
          </p:cNvPicPr>
          <p:nvPr/>
        </p:nvPicPr>
        <p:blipFill>
          <a:blip r:embed="rId1"/>
          <a:stretch>
            <a:fillRect/>
          </a:stretch>
        </p:blipFill>
        <p:spPr>
          <a:xfrm>
            <a:off x="6240145" y="2882265"/>
            <a:ext cx="5293995" cy="3397885"/>
          </a:xfrm>
          <a:prstGeom prst="rect">
            <a:avLst/>
          </a:prstGeom>
          <a:noFill/>
          <a:ln w="9525">
            <a:noFill/>
          </a:ln>
        </p:spPr>
      </p:pic>
      <p:pic>
        <p:nvPicPr>
          <p:cNvPr id="23" name="Picture 2" descr="1"/>
          <p:cNvPicPr>
            <a:picLocks noChangeAspect="1"/>
          </p:cNvPicPr>
          <p:nvPr/>
        </p:nvPicPr>
        <p:blipFill>
          <a:blip r:embed="rId1"/>
          <a:stretch>
            <a:fillRect/>
          </a:stretch>
        </p:blipFill>
        <p:spPr>
          <a:xfrm flipH="1">
            <a:off x="7086600" y="3147060"/>
            <a:ext cx="4469130" cy="2868295"/>
          </a:xfrm>
          <a:prstGeom prst="rect">
            <a:avLst/>
          </a:prstGeom>
          <a:noFill/>
          <a:ln w="9525">
            <a:noFill/>
          </a:ln>
        </p:spPr>
      </p:pic>
      <p:pic>
        <p:nvPicPr>
          <p:cNvPr id="24" name="Picture 2" descr="1"/>
          <p:cNvPicPr>
            <a:picLocks noChangeAspect="1"/>
          </p:cNvPicPr>
          <p:nvPr/>
        </p:nvPicPr>
        <p:blipFill>
          <a:blip r:embed="rId1"/>
          <a:stretch>
            <a:fillRect/>
          </a:stretch>
        </p:blipFill>
        <p:spPr>
          <a:xfrm flipH="1">
            <a:off x="6049645" y="1834515"/>
            <a:ext cx="5479415" cy="3516630"/>
          </a:xfrm>
          <a:prstGeom prst="rect">
            <a:avLst/>
          </a:prstGeom>
          <a:noFill/>
          <a:ln w="9525">
            <a:noFill/>
          </a:ln>
        </p:spPr>
      </p:pic>
      <p:pic>
        <p:nvPicPr>
          <p:cNvPr id="25" name="Picture 2" descr="1"/>
          <p:cNvPicPr>
            <a:picLocks noChangeAspect="1"/>
          </p:cNvPicPr>
          <p:nvPr/>
        </p:nvPicPr>
        <p:blipFill>
          <a:blip r:embed="rId1"/>
          <a:stretch>
            <a:fillRect/>
          </a:stretch>
        </p:blipFill>
        <p:spPr>
          <a:xfrm>
            <a:off x="6726555" y="2059305"/>
            <a:ext cx="5283835" cy="3391535"/>
          </a:xfrm>
          <a:prstGeom prst="rect">
            <a:avLst/>
          </a:prstGeom>
          <a:noFill/>
          <a:ln w="9525">
            <a:noFill/>
          </a:ln>
        </p:spPr>
      </p:pic>
      <p:pic>
        <p:nvPicPr>
          <p:cNvPr id="26" name="Picture 2" descr="1"/>
          <p:cNvPicPr>
            <a:picLocks noChangeAspect="1"/>
          </p:cNvPicPr>
          <p:nvPr/>
        </p:nvPicPr>
        <p:blipFill>
          <a:blip r:embed="rId1"/>
          <a:stretch>
            <a:fillRect/>
          </a:stretch>
        </p:blipFill>
        <p:spPr>
          <a:xfrm flipH="1">
            <a:off x="5831840" y="3521075"/>
            <a:ext cx="4006850" cy="2571750"/>
          </a:xfrm>
          <a:prstGeom prst="rect">
            <a:avLst/>
          </a:prstGeom>
          <a:noFill/>
          <a:ln w="9525">
            <a:noFill/>
          </a:ln>
        </p:spPr>
      </p:pic>
      <p:pic>
        <p:nvPicPr>
          <p:cNvPr id="27" name="Picture 2" descr="1"/>
          <p:cNvPicPr>
            <a:picLocks noChangeAspect="1"/>
          </p:cNvPicPr>
          <p:nvPr/>
        </p:nvPicPr>
        <p:blipFill>
          <a:blip r:embed="rId1"/>
          <a:stretch>
            <a:fillRect/>
          </a:stretch>
        </p:blipFill>
        <p:spPr>
          <a:xfrm flipH="1">
            <a:off x="6240145" y="3115945"/>
            <a:ext cx="4446905" cy="2899410"/>
          </a:xfrm>
          <a:prstGeom prst="rect">
            <a:avLst/>
          </a:prstGeom>
          <a:noFill/>
          <a:ln w="9525">
            <a:noFill/>
          </a:ln>
        </p:spPr>
      </p:pic>
      <p:sp>
        <p:nvSpPr>
          <p:cNvPr id="28" name="云形标注 27"/>
          <p:cNvSpPr/>
          <p:nvPr/>
        </p:nvSpPr>
        <p:spPr>
          <a:xfrm>
            <a:off x="7748270" y="1064895"/>
            <a:ext cx="2517140" cy="1315720"/>
          </a:xfrm>
          <a:prstGeom prst="cloudCallout">
            <a:avLst>
              <a:gd name="adj1" fmla="val 3329"/>
              <a:gd name="adj2" fmla="val 7649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34" name="文本框 33"/>
          <p:cNvSpPr txBox="1"/>
          <p:nvPr/>
        </p:nvSpPr>
        <p:spPr>
          <a:xfrm>
            <a:off x="335280" y="2524125"/>
            <a:ext cx="1623060" cy="398780"/>
          </a:xfrm>
          <a:prstGeom prst="rect">
            <a:avLst/>
          </a:prstGeom>
          <a:noFill/>
        </p:spPr>
        <p:txBody>
          <a:bodyPr wrap="square" rtlCol="0">
            <a:spAutoFit/>
          </a:bodyPr>
          <a:p>
            <a:r>
              <a:rPr lang="en-US" altLang="zh-CN" sz="2000" b="1">
                <a:latin typeface="Segoe Script" panose="020B0504020000000003" charset="0"/>
              </a:rPr>
              <a:t>judgment</a:t>
            </a:r>
            <a:endParaRPr lang="en-US" altLang="zh-CN" sz="2000" b="1">
              <a:latin typeface="Segoe Script" panose="020B0504020000000003" charset="0"/>
            </a:endParaRPr>
          </a:p>
        </p:txBody>
      </p:sp>
      <p:cxnSp>
        <p:nvCxnSpPr>
          <p:cNvPr id="42" name="직선 연결선 24"/>
          <p:cNvCxnSpPr/>
          <p:nvPr/>
        </p:nvCxnSpPr>
        <p:spPr>
          <a:xfrm flipV="1">
            <a:off x="7086866" y="1529213"/>
            <a:ext cx="0" cy="4912681"/>
          </a:xfrm>
          <a:prstGeom prst="line">
            <a:avLst/>
          </a:prstGeom>
          <a:gradFill flip="none" rotWithShape="1">
            <a:gsLst>
              <a:gs pos="95000">
                <a:schemeClr val="tx1"/>
              </a:gs>
              <a:gs pos="0">
                <a:schemeClr val="accent1">
                  <a:tint val="23500"/>
                  <a:satMod val="160000"/>
                </a:schemeClr>
              </a:gs>
            </a:gsLst>
            <a:path path="shape">
              <a:fillToRect l="50000" t="50000" r="50000" b="50000"/>
            </a:path>
            <a:tileRect/>
          </a:gradFill>
          <a:ln w="25400">
            <a:gradFill flip="none" rotWithShape="1">
              <a:gsLst>
                <a:gs pos="0">
                  <a:srgbClr val="CBCBCB">
                    <a:alpha val="0"/>
                  </a:srgbClr>
                </a:gs>
                <a:gs pos="13000">
                  <a:srgbClr val="5F5F5F"/>
                </a:gs>
                <a:gs pos="21001">
                  <a:srgbClr val="5F5F5F"/>
                </a:gs>
                <a:gs pos="69000">
                  <a:srgbClr val="292929"/>
                </a:gs>
                <a:gs pos="82001">
                  <a:srgbClr val="777777"/>
                </a:gs>
                <a:gs pos="100000">
                  <a:srgbClr val="EAEAEA">
                    <a:alpha val="0"/>
                  </a:srgbClr>
                </a:gs>
              </a:gsLst>
              <a:path path="circle">
                <a:fillToRect l="100000" t="100000"/>
              </a:path>
              <a:tileRect r="-100000" b="-100000"/>
            </a:gradFill>
          </a:ln>
        </p:spPr>
        <p:style>
          <a:lnRef idx="2">
            <a:schemeClr val="accent1">
              <a:shade val="50000"/>
            </a:schemeClr>
          </a:lnRef>
          <a:fillRef idx="1">
            <a:schemeClr val="accent1"/>
          </a:fillRef>
          <a:effectRef idx="0">
            <a:schemeClr val="accent1"/>
          </a:effectRef>
          <a:fontRef idx="minor">
            <a:schemeClr val="lt1"/>
          </a:fontRef>
        </p:style>
      </p:cxnSp>
      <p:sp>
        <p:nvSpPr>
          <p:cNvPr id="43" name="文本框 42"/>
          <p:cNvSpPr txBox="1"/>
          <p:nvPr/>
        </p:nvSpPr>
        <p:spPr>
          <a:xfrm>
            <a:off x="2884170" y="3267075"/>
            <a:ext cx="551815" cy="1854835"/>
          </a:xfrm>
          <a:prstGeom prst="rect">
            <a:avLst/>
          </a:prstGeom>
          <a:noFill/>
        </p:spPr>
        <p:txBody>
          <a:bodyPr vert="eaVert" wrap="square" rtlCol="0">
            <a:spAutoFit/>
          </a:bodyPr>
          <a:p>
            <a:r>
              <a:rPr lang="en-US" altLang="zh-CN" sz="2400">
                <a:latin typeface="Aharoni" panose="02010803020104030203" charset="0"/>
              </a:rPr>
              <a:t>express</a:t>
            </a:r>
            <a:endParaRPr lang="en-US" altLang="zh-CN" sz="2400">
              <a:latin typeface="Aharoni" panose="02010803020104030203" charset="0"/>
            </a:endParaRPr>
          </a:p>
        </p:txBody>
      </p:sp>
      <p:pic>
        <p:nvPicPr>
          <p:cNvPr id="44" name="图片 43"/>
          <p:cNvPicPr>
            <a:picLocks noChangeAspect="1"/>
          </p:cNvPicPr>
          <p:nvPr/>
        </p:nvPicPr>
        <p:blipFill>
          <a:blip r:embed="rId3"/>
          <a:stretch>
            <a:fillRect/>
          </a:stretch>
        </p:blipFill>
        <p:spPr>
          <a:xfrm>
            <a:off x="8320405" y="1517015"/>
            <a:ext cx="1359535" cy="422910"/>
          </a:xfrm>
          <a:prstGeom prst="rect">
            <a:avLst/>
          </a:prstGeom>
        </p:spPr>
      </p:pic>
      <p:pic>
        <p:nvPicPr>
          <p:cNvPr id="45" name="图片 44"/>
          <p:cNvPicPr>
            <a:picLocks noChangeAspect="1"/>
          </p:cNvPicPr>
          <p:nvPr/>
        </p:nvPicPr>
        <p:blipFill>
          <a:blip r:embed="rId4"/>
          <a:stretch>
            <a:fillRect/>
          </a:stretch>
        </p:blipFill>
        <p:spPr>
          <a:xfrm>
            <a:off x="795020" y="1834515"/>
            <a:ext cx="1080135" cy="290830"/>
          </a:xfrm>
          <a:prstGeom prst="rect">
            <a:avLst/>
          </a:prstGeom>
        </p:spPr>
      </p:pic>
      <p:pic>
        <p:nvPicPr>
          <p:cNvPr id="4" name="图片 3"/>
          <p:cNvPicPr>
            <a:picLocks noChangeAspect="1"/>
          </p:cNvPicPr>
          <p:nvPr/>
        </p:nvPicPr>
        <p:blipFill>
          <a:blip r:embed="rId5"/>
          <a:stretch>
            <a:fillRect/>
          </a:stretch>
        </p:blipFill>
        <p:spPr>
          <a:xfrm>
            <a:off x="5453380" y="1304925"/>
            <a:ext cx="1244600" cy="1075690"/>
          </a:xfrm>
          <a:prstGeom prst="rect">
            <a:avLst/>
          </a:prstGeom>
        </p:spPr>
      </p:pic>
      <p:pic>
        <p:nvPicPr>
          <p:cNvPr id="8" name="图片 7"/>
          <p:cNvPicPr>
            <a:picLocks noChangeAspect="1"/>
          </p:cNvPicPr>
          <p:nvPr/>
        </p:nvPicPr>
        <p:blipFill>
          <a:blip r:embed="rId6"/>
          <a:stretch>
            <a:fillRect/>
          </a:stretch>
        </p:blipFill>
        <p:spPr>
          <a:xfrm>
            <a:off x="5319395" y="3427730"/>
            <a:ext cx="1306830" cy="1034415"/>
          </a:xfrm>
          <a:prstGeom prst="rect">
            <a:avLst/>
          </a:prstGeom>
        </p:spPr>
      </p:pic>
      <p:pic>
        <p:nvPicPr>
          <p:cNvPr id="9" name="图片 8"/>
          <p:cNvPicPr>
            <a:picLocks noChangeAspect="1"/>
          </p:cNvPicPr>
          <p:nvPr/>
        </p:nvPicPr>
        <p:blipFill>
          <a:blip r:embed="rId7"/>
          <a:stretch>
            <a:fillRect/>
          </a:stretch>
        </p:blipFill>
        <p:spPr>
          <a:xfrm>
            <a:off x="5329555" y="5737860"/>
            <a:ext cx="1386840" cy="70612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ntr" presetSubtype="16" fill="hold" grpId="0"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diamond(in)">
                                      <p:cBhvr>
                                        <p:cTn id="17" dur="500"/>
                                        <p:tgtEl>
                                          <p:spTgt spid="18"/>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checkerboard(across)">
                                      <p:cBhvr>
                                        <p:cTn id="22" dur="500"/>
                                        <p:tgtEl>
                                          <p:spTgt spid="1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ppt_x"/>
                                          </p:val>
                                        </p:tav>
                                        <p:tav tm="100000">
                                          <p:val>
                                            <p:strVal val="#ppt_x"/>
                                          </p:val>
                                        </p:tav>
                                      </p:tavLst>
                                    </p:anim>
                                    <p:anim calcmode="lin" valueType="num">
                                      <p:cBhvr additive="base">
                                        <p:cTn id="2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8" presetClass="entr" presetSubtype="16" fill="hold" nodeType="clickEffect">
                                  <p:stCondLst>
                                    <p:cond delay="0"/>
                                  </p:stCondLst>
                                  <p:childTnLst>
                                    <p:set>
                                      <p:cBhvr>
                                        <p:cTn id="32" dur="1" fill="hold">
                                          <p:stCondLst>
                                            <p:cond delay="0"/>
                                          </p:stCondLst>
                                        </p:cTn>
                                        <p:tgtEl>
                                          <p:spTgt spid="4"/>
                                        </p:tgtEl>
                                        <p:attrNameLst>
                                          <p:attrName>style.visibility</p:attrName>
                                        </p:attrNameLst>
                                      </p:cBhvr>
                                      <p:to>
                                        <p:strVal val="visible"/>
                                      </p:to>
                                    </p:set>
                                    <p:animEffect transition="in" filter="diamond(in)">
                                      <p:cBhvr>
                                        <p:cTn id="33" dur="500"/>
                                        <p:tgtEl>
                                          <p:spTgt spid="4"/>
                                        </p:tgtEl>
                                      </p:cBhvr>
                                    </p:animEffect>
                                  </p:childTnLst>
                                </p:cTn>
                              </p:par>
                              <p:par>
                                <p:cTn id="34" presetID="8" presetClass="entr" presetSubtype="16"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diamond(in)">
                                      <p:cBhvr>
                                        <p:cTn id="36" dur="500"/>
                                        <p:tgtEl>
                                          <p:spTgt spid="8"/>
                                        </p:tgtEl>
                                      </p:cBhvr>
                                    </p:animEffect>
                                  </p:childTnLst>
                                </p:cTn>
                              </p:par>
                              <p:par>
                                <p:cTn id="37" presetID="8" presetClass="entr" presetSubtype="16" fill="hold"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diamond(in)">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box(in)">
                                      <p:cBhvr>
                                        <p:cTn id="44"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20" grpId="0"/>
      <p:bldP spid="2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그룹 4"/>
          <p:cNvGrpSpPr/>
          <p:nvPr/>
        </p:nvGrpSpPr>
        <p:grpSpPr>
          <a:xfrm>
            <a:off x="334963" y="0"/>
            <a:ext cx="160337" cy="1168400"/>
            <a:chOff x="334963" y="0"/>
            <a:chExt cx="160337" cy="1168400"/>
          </a:xfrm>
        </p:grpSpPr>
        <p:sp>
          <p:nvSpPr>
            <p:cNvPr id="6" name="矩形 5"/>
            <p:cNvSpPr/>
            <p:nvPr/>
          </p:nvSpPr>
          <p:spPr>
            <a:xfrm>
              <a:off x="3349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449263" y="0"/>
              <a:ext cx="46037" cy="11684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 name="제목 1"/>
          <p:cNvSpPr>
            <a:spLocks noGrp="1"/>
          </p:cNvSpPr>
          <p:nvPr>
            <p:ph type="title"/>
          </p:nvPr>
        </p:nvSpPr>
        <p:spPr>
          <a:xfrm>
            <a:off x="1377951" y="320675"/>
            <a:ext cx="10515600" cy="723900"/>
          </a:xfrm>
        </p:spPr>
        <p:txBody>
          <a:bodyPr/>
          <a:lstStyle/>
          <a:p>
            <a:pPr eaLnBrk="1" fontAlgn="auto" hangingPunct="1">
              <a:spcBef>
                <a:spcPts val="0"/>
              </a:spcBef>
              <a:spcAft>
                <a:spcPts val="0"/>
              </a:spcAft>
              <a:defRPr/>
            </a:pPr>
            <a:r>
              <a:rPr lang="en-US" altLang="zh-CN" b="1" kern="0" spc="100" dirty="0">
                <a:latin typeface="微软雅黑" panose="020B0503020204020204" pitchFamily="34" charset="-122"/>
                <a:ea typeface="微软雅黑" panose="020B0503020204020204" pitchFamily="34" charset="-122"/>
              </a:rPr>
              <a:t>Truth-bearer </a:t>
            </a:r>
            <a:endParaRPr lang="en-US" altLang="zh-CN" b="1" kern="0" spc="100" dirty="0">
              <a:latin typeface="微软雅黑" panose="020B0503020204020204" pitchFamily="34" charset="-122"/>
              <a:ea typeface="微软雅黑" panose="020B0503020204020204" pitchFamily="34" charset="-122"/>
            </a:endParaRPr>
          </a:p>
        </p:txBody>
      </p:sp>
      <p:grpSp>
        <p:nvGrpSpPr>
          <p:cNvPr id="11" name="그룹 10"/>
          <p:cNvGrpSpPr/>
          <p:nvPr/>
        </p:nvGrpSpPr>
        <p:grpSpPr>
          <a:xfrm>
            <a:off x="631826" y="258763"/>
            <a:ext cx="746125" cy="909637"/>
            <a:chOff x="2523173" y="4047333"/>
            <a:chExt cx="746125" cy="909637"/>
          </a:xfrm>
          <a:solidFill>
            <a:schemeClr val="accent2"/>
          </a:solidFill>
        </p:grpSpPr>
        <p:sp>
          <p:nvSpPr>
            <p:cNvPr id="12" name="任意多边形 40"/>
            <p:cNvSpPr/>
            <p:nvPr/>
          </p:nvSpPr>
          <p:spPr bwMode="auto">
            <a:xfrm>
              <a:off x="2523173" y="4047333"/>
              <a:ext cx="746125" cy="909637"/>
            </a:xfrm>
            <a:custGeom>
              <a:avLst/>
              <a:gdLst>
                <a:gd name="connsiteX0" fmla="*/ 0 w 745331"/>
                <a:gd name="connsiteY0" fmla="*/ 0 h 873919"/>
                <a:gd name="connsiteX1" fmla="*/ 745331 w 745331"/>
                <a:gd name="connsiteY1" fmla="*/ 428625 h 873919"/>
                <a:gd name="connsiteX2" fmla="*/ 9525 w 745331"/>
                <a:gd name="connsiteY2" fmla="*/ 873919 h 873919"/>
                <a:gd name="connsiteX3" fmla="*/ 0 w 745331"/>
                <a:gd name="connsiteY3" fmla="*/ 0 h 873919"/>
              </a:gdLst>
              <a:ahLst/>
              <a:cxnLst>
                <a:cxn ang="0">
                  <a:pos x="connsiteX0" y="connsiteY0"/>
                </a:cxn>
                <a:cxn ang="0">
                  <a:pos x="connsiteX1" y="connsiteY1"/>
                </a:cxn>
                <a:cxn ang="0">
                  <a:pos x="connsiteX2" y="connsiteY2"/>
                </a:cxn>
                <a:cxn ang="0">
                  <a:pos x="connsiteX3" y="connsiteY3"/>
                </a:cxn>
              </a:cxnLst>
              <a:rect l="l" t="t" r="r" b="b"/>
              <a:pathLst>
                <a:path w="745331" h="873919">
                  <a:moveTo>
                    <a:pt x="0" y="0"/>
                  </a:moveTo>
                  <a:lnTo>
                    <a:pt x="745331" y="428625"/>
                  </a:lnTo>
                  <a:lnTo>
                    <a:pt x="9525" y="87391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lIns="36000" tIns="0" rIns="288000" bIns="0" anchor="ctr">
              <a:normAutofit/>
            </a:bodyPr>
            <a:lstStyle/>
            <a:p>
              <a:pPr algn="ctr" eaLnBrk="1" fontAlgn="auto" hangingPunct="1">
                <a:spcBef>
                  <a:spcPts val="0"/>
                </a:spcBef>
                <a:spcAft>
                  <a:spcPts val="0"/>
                </a:spcAft>
                <a:defRPr/>
              </a:pPr>
              <a:r>
                <a:rPr lang="en-US" altLang="zh-CN" sz="2400" b="1" dirty="0">
                  <a:solidFill>
                    <a:srgbClr val="FFFFFF"/>
                  </a:solidFill>
                  <a:effectLst>
                    <a:outerShdw blurRad="38100" dist="38100" dir="2700000" algn="tl">
                      <a:srgbClr val="000000">
                        <a:alpha val="43137"/>
                      </a:srgbClr>
                    </a:outerShdw>
                  </a:effectLst>
                </a:rPr>
                <a:t>1</a:t>
              </a:r>
              <a:endParaRPr lang="zh-CN" altLang="en-US" sz="2400" b="1" dirty="0">
                <a:solidFill>
                  <a:srgbClr val="FFFFFF"/>
                </a:solidFill>
                <a:effectLst>
                  <a:outerShdw blurRad="38100" dist="38100" dir="2700000" algn="tl">
                    <a:srgbClr val="000000">
                      <a:alpha val="43137"/>
                    </a:srgbClr>
                  </a:outerShdw>
                </a:effectLst>
              </a:endParaRPr>
            </a:p>
          </p:txBody>
        </p:sp>
        <p:sp>
          <p:nvSpPr>
            <p:cNvPr id="13" name="任意多边形 39"/>
            <p:cNvSpPr/>
            <p:nvPr/>
          </p:nvSpPr>
          <p:spPr bwMode="auto">
            <a:xfrm>
              <a:off x="2534286" y="4521995"/>
              <a:ext cx="735012" cy="434975"/>
            </a:xfrm>
            <a:custGeom>
              <a:avLst/>
              <a:gdLst>
                <a:gd name="connsiteX0" fmla="*/ 666750 w 750094"/>
                <a:gd name="connsiteY0" fmla="*/ 0 h 428625"/>
                <a:gd name="connsiteX1" fmla="*/ 750094 w 750094"/>
                <a:gd name="connsiteY1" fmla="*/ 80962 h 428625"/>
                <a:gd name="connsiteX2" fmla="*/ 0 w 750094"/>
                <a:gd name="connsiteY2" fmla="*/ 428625 h 428625"/>
                <a:gd name="connsiteX3" fmla="*/ 666750 w 750094"/>
                <a:gd name="connsiteY3" fmla="*/ 0 h 428625"/>
                <a:gd name="connsiteX0-1" fmla="*/ 645319 w 728663"/>
                <a:gd name="connsiteY0-2" fmla="*/ 0 h 435769"/>
                <a:gd name="connsiteX1-3" fmla="*/ 728663 w 728663"/>
                <a:gd name="connsiteY1-4" fmla="*/ 80962 h 435769"/>
                <a:gd name="connsiteX2-5" fmla="*/ 0 w 728663"/>
                <a:gd name="connsiteY2-6" fmla="*/ 435769 h 435769"/>
                <a:gd name="connsiteX3-7" fmla="*/ 645319 w 728663"/>
                <a:gd name="connsiteY3-8" fmla="*/ 0 h 435769"/>
                <a:gd name="connsiteX0-9" fmla="*/ 651669 w 735013"/>
                <a:gd name="connsiteY0-10" fmla="*/ 0 h 435769"/>
                <a:gd name="connsiteX1-11" fmla="*/ 735013 w 735013"/>
                <a:gd name="connsiteY1-12" fmla="*/ 80962 h 435769"/>
                <a:gd name="connsiteX2-13" fmla="*/ 0 w 735013"/>
                <a:gd name="connsiteY2-14" fmla="*/ 435769 h 435769"/>
                <a:gd name="connsiteX3-15" fmla="*/ 651669 w 735013"/>
                <a:gd name="connsiteY3-16" fmla="*/ 0 h 435769"/>
              </a:gdLst>
              <a:ahLst/>
              <a:cxnLst>
                <a:cxn ang="0">
                  <a:pos x="connsiteX0-1" y="connsiteY0-2"/>
                </a:cxn>
                <a:cxn ang="0">
                  <a:pos x="connsiteX1-3" y="connsiteY1-4"/>
                </a:cxn>
                <a:cxn ang="0">
                  <a:pos x="connsiteX2-5" y="connsiteY2-6"/>
                </a:cxn>
                <a:cxn ang="0">
                  <a:pos x="connsiteX3-7" y="connsiteY3-8"/>
                </a:cxn>
              </a:cxnLst>
              <a:rect l="l" t="t" r="r" b="b"/>
              <a:pathLst>
                <a:path w="735013" h="435769">
                  <a:moveTo>
                    <a:pt x="651669" y="0"/>
                  </a:moveTo>
                  <a:lnTo>
                    <a:pt x="735013" y="80962"/>
                  </a:lnTo>
                  <a:lnTo>
                    <a:pt x="0" y="435769"/>
                  </a:lnTo>
                  <a:lnTo>
                    <a:pt x="651669" y="0"/>
                  </a:ln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rgbClr val="FFFFFF"/>
                </a:solidFill>
              </a:endParaRPr>
            </a:p>
          </p:txBody>
        </p:sp>
      </p:grpSp>
      <p:grpSp>
        <p:nvGrpSpPr>
          <p:cNvPr id="4" name="组合 3"/>
          <p:cNvGrpSpPr/>
          <p:nvPr/>
        </p:nvGrpSpPr>
        <p:grpSpPr>
          <a:xfrm>
            <a:off x="481330" y="1168400"/>
            <a:ext cx="6571615" cy="4742180"/>
            <a:chOff x="758" y="1840"/>
            <a:chExt cx="10349" cy="7468"/>
          </a:xfrm>
        </p:grpSpPr>
        <p:pic>
          <p:nvPicPr>
            <p:cNvPr id="3" name="图片 2" descr="8370952e-c6fa-4a53-861e-0eee1ded060d"/>
            <p:cNvPicPr>
              <a:picLocks noChangeAspect="1"/>
            </p:cNvPicPr>
            <p:nvPr/>
          </p:nvPicPr>
          <p:blipFill>
            <a:blip r:embed="rId1"/>
            <a:srcRect l="9751" t="-14876" r="9699" b="6543"/>
            <a:stretch>
              <a:fillRect/>
            </a:stretch>
          </p:blipFill>
          <p:spPr>
            <a:xfrm>
              <a:off x="758" y="1840"/>
              <a:ext cx="2310" cy="2997"/>
            </a:xfrm>
            <a:prstGeom prst="smileyFace">
              <a:avLst/>
            </a:prstGeom>
          </p:spPr>
        </p:pic>
        <p:sp>
          <p:nvSpPr>
            <p:cNvPr id="10247" name="文本框 99"/>
            <p:cNvSpPr txBox="1"/>
            <p:nvPr/>
          </p:nvSpPr>
          <p:spPr>
            <a:xfrm>
              <a:off x="3819" y="2305"/>
              <a:ext cx="5589" cy="1888"/>
            </a:xfrm>
            <a:prstGeom prst="rect">
              <a:avLst/>
            </a:prstGeom>
            <a:noFill/>
            <a:ln w="9525">
              <a:noFill/>
            </a:ln>
          </p:spPr>
          <p:txBody>
            <a:bodyPr wrap="square" anchor="t">
              <a:spAutoFit/>
            </a:bodyPr>
            <a:p>
              <a:r>
                <a:rPr lang="zh-CN" altLang="en-US" sz="2400" b="1">
                  <a:solidFill>
                    <a:srgbClr val="C00000"/>
                  </a:solidFill>
                  <a:latin typeface="微软雅黑" panose="020B0503020204020204" pitchFamily="34" charset="-122"/>
                  <a:ea typeface="微软雅黑" panose="020B0503020204020204" pitchFamily="34" charset="-122"/>
                </a:rPr>
                <a:t>utterances</a:t>
              </a:r>
              <a:r>
                <a:rPr lang="zh-CN" altLang="en-US" sz="2400" b="1">
                  <a:latin typeface="微软雅黑" panose="020B0503020204020204" pitchFamily="34" charset="-122"/>
                  <a:ea typeface="微软雅黑" panose="020B0503020204020204" pitchFamily="34" charset="-122"/>
                </a:rPr>
                <a:t> is the truth-bearers not the propositions</a:t>
              </a:r>
              <a:endParaRPr lang="zh-CN" altLang="en-US" sz="2400" b="1">
                <a:latin typeface="微软雅黑" panose="020B0503020204020204" pitchFamily="34" charset="-122"/>
                <a:ea typeface="微软雅黑" panose="020B0503020204020204" pitchFamily="34" charset="-122"/>
              </a:endParaRPr>
            </a:p>
          </p:txBody>
        </p:sp>
        <p:sp>
          <p:nvSpPr>
            <p:cNvPr id="17" name="文本框 16"/>
            <p:cNvSpPr txBox="1"/>
            <p:nvPr/>
          </p:nvSpPr>
          <p:spPr>
            <a:xfrm>
              <a:off x="995" y="5094"/>
              <a:ext cx="10113" cy="4215"/>
            </a:xfrm>
            <a:prstGeom prst="rect">
              <a:avLst/>
            </a:prstGeom>
            <a:noFill/>
          </p:spPr>
          <p:txBody>
            <a:bodyPr wrap="square" rtlCol="0">
              <a:spAutoFit/>
            </a:bodyPr>
            <a:p>
              <a:r>
                <a:rPr lang="en-US" altLang="zh-CN" sz="2800"/>
                <a:t>(0) u says that P</a:t>
              </a:r>
              <a:endParaRPr lang="en-US" altLang="zh-CN" sz="2800"/>
            </a:p>
            <a:p>
              <a:r>
                <a:rPr lang="en-US" altLang="zh-CN" sz="2800"/>
                <a:t>(1)Not:either u is true or u is false</a:t>
              </a:r>
              <a:endParaRPr lang="en-US" altLang="zh-CN" sz="2800"/>
            </a:p>
            <a:p>
              <a:r>
                <a:rPr lang="en-US" altLang="zh-CN" sz="2800"/>
                <a:t>(2a)u is true if and only if P</a:t>
              </a:r>
              <a:endParaRPr lang="en-US" altLang="zh-CN" sz="2800"/>
            </a:p>
            <a:p>
              <a:r>
                <a:rPr lang="en-US" altLang="zh-CN" sz="2800"/>
                <a:t>(2b)u is fals if and only if not P</a:t>
              </a:r>
              <a:endParaRPr lang="en-US" altLang="zh-CN" sz="2800"/>
            </a:p>
            <a:p>
              <a:r>
                <a:rPr lang="en-US" altLang="zh-CN" sz="2800"/>
                <a:t>(3)not (P or notP)</a:t>
              </a:r>
              <a:endParaRPr lang="en-US" altLang="zh-CN" sz="2800"/>
            </a:p>
            <a:p>
              <a:r>
                <a:rPr lang="en-US" altLang="zh-CN" sz="2800"/>
                <a:t>(4)notP and not not P</a:t>
              </a:r>
              <a:endParaRPr lang="en-US" altLang="zh-CN" sz="2800"/>
            </a:p>
          </p:txBody>
        </p:sp>
      </p:grpSp>
      <p:grpSp>
        <p:nvGrpSpPr>
          <p:cNvPr id="8" name="组合 7"/>
          <p:cNvGrpSpPr/>
          <p:nvPr/>
        </p:nvGrpSpPr>
        <p:grpSpPr>
          <a:xfrm>
            <a:off x="6322060" y="1168400"/>
            <a:ext cx="5570855" cy="2066290"/>
            <a:chOff x="9956" y="1840"/>
            <a:chExt cx="8773" cy="3254"/>
          </a:xfrm>
        </p:grpSpPr>
        <p:pic>
          <p:nvPicPr>
            <p:cNvPr id="18" name="图片 17" descr="0527203001_%E7%94%9F%E6%B4%BB%E7%85%A7-%E9%99%88%E6%B3%A2"/>
            <p:cNvPicPr>
              <a:picLocks noChangeAspect="1"/>
            </p:cNvPicPr>
            <p:nvPr/>
          </p:nvPicPr>
          <p:blipFill>
            <a:blip r:embed="rId2"/>
            <a:srcRect l="10057" t="14346" r="19570" b="31501"/>
            <a:stretch>
              <a:fillRect/>
            </a:stretch>
          </p:blipFill>
          <p:spPr>
            <a:xfrm>
              <a:off x="9956" y="1840"/>
              <a:ext cx="2819" cy="3254"/>
            </a:xfrm>
            <a:prstGeom prst="smileyFace">
              <a:avLst/>
            </a:prstGeom>
          </p:spPr>
        </p:pic>
        <p:sp>
          <p:nvSpPr>
            <p:cNvPr id="19" name="文本框 99"/>
            <p:cNvSpPr txBox="1"/>
            <p:nvPr/>
          </p:nvSpPr>
          <p:spPr>
            <a:xfrm>
              <a:off x="13141" y="2014"/>
              <a:ext cx="5589" cy="2470"/>
            </a:xfrm>
            <a:prstGeom prst="rect">
              <a:avLst/>
            </a:prstGeom>
            <a:noFill/>
            <a:ln w="9525">
              <a:noFill/>
            </a:ln>
          </p:spPr>
          <p:txBody>
            <a:bodyPr wrap="square" anchor="t">
              <a:spAutoFit/>
            </a:bodyPr>
            <a:p>
              <a:r>
                <a:rPr lang="zh-CN" altLang="en-US" sz="2400" b="1">
                  <a:solidFill>
                    <a:srgbClr val="C00000"/>
                  </a:solidFill>
                  <a:latin typeface="微软雅黑" panose="020B0503020204020204" pitchFamily="34" charset="-122"/>
                  <a:ea typeface="微软雅黑" panose="020B0503020204020204" pitchFamily="34" charset="-122"/>
                  <a:sym typeface="+mn-ea"/>
                </a:rPr>
                <a:t>propositions</a:t>
              </a:r>
              <a:r>
                <a:rPr lang="zh-CN" altLang="en-US" sz="2400" b="1">
                  <a:latin typeface="微软雅黑" panose="020B0503020204020204" pitchFamily="34" charset="-122"/>
                  <a:ea typeface="微软雅黑" panose="020B0503020204020204" pitchFamily="34" charset="-122"/>
                  <a:sym typeface="+mn-ea"/>
                </a:rPr>
                <a:t> </a:t>
              </a:r>
              <a:r>
                <a:rPr lang="zh-CN" altLang="en-US" sz="2400" b="1">
                  <a:latin typeface="微软雅黑" panose="020B0503020204020204" pitchFamily="34" charset="-122"/>
                  <a:ea typeface="微软雅黑" panose="020B0503020204020204" pitchFamily="34" charset="-122"/>
                </a:rPr>
                <a:t>is the truth-bearers</a:t>
              </a:r>
              <a:r>
                <a:rPr lang="en-US" altLang="zh-CN" sz="2400" b="1">
                  <a:latin typeface="微软雅黑" panose="020B0503020204020204" pitchFamily="34" charset="-122"/>
                  <a:ea typeface="微软雅黑" panose="020B0503020204020204" pitchFamily="34" charset="-122"/>
                </a:rPr>
                <a:t>,</a:t>
              </a:r>
              <a:r>
                <a:rPr lang="zh-CN" altLang="en-US" sz="2400" b="1">
                  <a:latin typeface="微软雅黑" panose="020B0503020204020204" pitchFamily="34" charset="-122"/>
                  <a:ea typeface="微软雅黑" panose="020B0503020204020204" pitchFamily="34" charset="-122"/>
                </a:rPr>
                <a:t> </a:t>
              </a:r>
              <a:r>
                <a:rPr lang="en-US" altLang="zh-CN" sz="2400" b="1">
                  <a:latin typeface="微软雅黑" panose="020B0503020204020204" pitchFamily="34" charset="-122"/>
                  <a:ea typeface="微软雅黑" panose="020B0503020204020204" pitchFamily="34" charset="-122"/>
                </a:rPr>
                <a:t>sentence is derived truth-bearers</a:t>
              </a:r>
              <a:endParaRPr lang="en-US" altLang="zh-CN" sz="2400" b="1">
                <a:latin typeface="微软雅黑" panose="020B0503020204020204" pitchFamily="34" charset="-122"/>
                <a:ea typeface="微软雅黑" panose="020B0503020204020204" pitchFamily="34" charset="-122"/>
              </a:endParaRPr>
            </a:p>
          </p:txBody>
        </p:sp>
      </p:grpSp>
      <p:sp>
        <p:nvSpPr>
          <p:cNvPr id="22" name="文本框 21"/>
          <p:cNvSpPr txBox="1"/>
          <p:nvPr/>
        </p:nvSpPr>
        <p:spPr>
          <a:xfrm>
            <a:off x="8112125" y="5109210"/>
            <a:ext cx="3422015" cy="460375"/>
          </a:xfrm>
          <a:prstGeom prst="rect">
            <a:avLst/>
          </a:prstGeom>
          <a:noFill/>
        </p:spPr>
        <p:txBody>
          <a:bodyPr wrap="square" rtlCol="0">
            <a:spAutoFit/>
          </a:bodyPr>
          <a:p>
            <a:r>
              <a:rPr lang="en-US" altLang="zh-CN" sz="2400">
                <a:latin typeface="Comic Sans MS" panose="030F0702030302020204" charset="0"/>
              </a:rPr>
              <a:t>are truth-bearers</a:t>
            </a:r>
            <a:endParaRPr lang="en-US" altLang="zh-CN" sz="2400">
              <a:latin typeface="Comic Sans MS" panose="030F0702030302020204" charset="0"/>
            </a:endParaRPr>
          </a:p>
        </p:txBody>
      </p:sp>
      <p:grpSp>
        <p:nvGrpSpPr>
          <p:cNvPr id="9" name="组合 8"/>
          <p:cNvGrpSpPr/>
          <p:nvPr/>
        </p:nvGrpSpPr>
        <p:grpSpPr>
          <a:xfrm>
            <a:off x="6359525" y="4034155"/>
            <a:ext cx="4636770" cy="1301750"/>
            <a:chOff x="9971" y="6351"/>
            <a:chExt cx="7302" cy="2050"/>
          </a:xfrm>
        </p:grpSpPr>
        <p:pic>
          <p:nvPicPr>
            <p:cNvPr id="20" name="图片 19"/>
            <p:cNvPicPr>
              <a:picLocks noChangeAspect="1"/>
            </p:cNvPicPr>
            <p:nvPr/>
          </p:nvPicPr>
          <p:blipFill>
            <a:blip r:embed="rId3"/>
            <a:stretch>
              <a:fillRect/>
            </a:stretch>
          </p:blipFill>
          <p:spPr>
            <a:xfrm>
              <a:off x="15135" y="6351"/>
              <a:ext cx="2138" cy="1698"/>
            </a:xfrm>
            <a:prstGeom prst="rect">
              <a:avLst/>
            </a:prstGeom>
            <a:ln cmpd="dbl">
              <a:solidFill>
                <a:schemeClr val="accent1"/>
              </a:solidFill>
            </a:ln>
          </p:spPr>
        </p:pic>
        <p:sp>
          <p:nvSpPr>
            <p:cNvPr id="21" name="文本框 20"/>
            <p:cNvSpPr txBox="1"/>
            <p:nvPr/>
          </p:nvSpPr>
          <p:spPr>
            <a:xfrm>
              <a:off x="12591" y="6351"/>
              <a:ext cx="2945" cy="1695"/>
            </a:xfrm>
            <a:prstGeom prst="rect">
              <a:avLst/>
            </a:prstGeom>
            <a:noFill/>
          </p:spPr>
          <p:txBody>
            <a:bodyPr wrap="square" rtlCol="0">
              <a:spAutoFit/>
            </a:bodyPr>
            <a:p>
              <a:r>
                <a:rPr lang="en-US" altLang="zh-CN" sz="3200">
                  <a:latin typeface="Comic Sans MS" panose="030F0702030302020204" charset="0"/>
                </a:rPr>
                <a:t>I agree that :</a:t>
              </a:r>
              <a:endParaRPr lang="en-US" altLang="zh-CN" sz="3200">
                <a:latin typeface="Comic Sans MS" panose="030F0702030302020204" charset="0"/>
              </a:endParaRPr>
            </a:p>
          </p:txBody>
        </p:sp>
        <p:pic>
          <p:nvPicPr>
            <p:cNvPr id="23" name="图片 22" descr="9 (2)"/>
            <p:cNvPicPr>
              <a:picLocks noChangeAspect="1"/>
            </p:cNvPicPr>
            <p:nvPr/>
          </p:nvPicPr>
          <p:blipFill>
            <a:blip r:embed="rId4"/>
            <a:stretch>
              <a:fillRect/>
            </a:stretch>
          </p:blipFill>
          <p:spPr>
            <a:xfrm>
              <a:off x="9971" y="6351"/>
              <a:ext cx="2050" cy="2050"/>
            </a:xfrm>
            <a:prstGeom prst="rect">
              <a:avLst/>
            </a:prstGeom>
            <a:noFill/>
            <a:ln w="9525">
              <a:noFill/>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1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barn(inVertical)">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ox(in)">
                                      <p:cBhvr>
                                        <p:cTn id="17" dur="500"/>
                                        <p:tgtEl>
                                          <p:spTgt spid="9"/>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box(in)">
                                      <p:cBhvr>
                                        <p:cTn id="2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a:blip r:embed="rId1"/>
          <a:stretch>
            <a:fillRect/>
          </a:stretch>
        </p:blipFill>
        <p:spPr>
          <a:xfrm>
            <a:off x="85725" y="42545"/>
            <a:ext cx="7438390" cy="3695065"/>
          </a:xfrm>
          <a:prstGeom prst="rect">
            <a:avLst/>
          </a:prstGeom>
        </p:spPr>
      </p:pic>
      <p:pic>
        <p:nvPicPr>
          <p:cNvPr id="8" name="图片 7"/>
          <p:cNvPicPr>
            <a:picLocks noChangeAspect="1"/>
          </p:cNvPicPr>
          <p:nvPr/>
        </p:nvPicPr>
        <p:blipFill>
          <a:blip r:embed="rId2"/>
          <a:stretch>
            <a:fillRect/>
          </a:stretch>
        </p:blipFill>
        <p:spPr>
          <a:xfrm>
            <a:off x="85725" y="4062730"/>
            <a:ext cx="7856220" cy="2409190"/>
          </a:xfrm>
          <a:prstGeom prst="rect">
            <a:avLst/>
          </a:prstGeom>
        </p:spPr>
      </p:pic>
      <p:pic>
        <p:nvPicPr>
          <p:cNvPr id="9" name="图片 8"/>
          <p:cNvPicPr>
            <a:picLocks noChangeAspect="1"/>
          </p:cNvPicPr>
          <p:nvPr/>
        </p:nvPicPr>
        <p:blipFill>
          <a:blip r:embed="rId3"/>
          <a:stretch>
            <a:fillRect/>
          </a:stretch>
        </p:blipFill>
        <p:spPr>
          <a:xfrm>
            <a:off x="4685030" y="1628140"/>
            <a:ext cx="7409815" cy="304736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ox(i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box(in)">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p="http://schemas.openxmlformats.org/presentationml/2006/main">
  <p:tag name="MH" val="20151013144530"/>
  <p:tag name="MH_LIBRARY" val="CONTENTS"/>
  <p:tag name="MH_TYPE" val="NUMBER"/>
  <p:tag name="ID" val="547136"/>
  <p:tag name="MH_ORDER" val="NUMBER"/>
</p:tagLst>
</file>

<file path=ppt/tags/tag10.xml><?xml version="1.0" encoding="utf-8"?>
<p:tagLst xmlns:p="http://schemas.openxmlformats.org/presentationml/2006/main">
  <p:tag name="MH" val="20151013144530"/>
  <p:tag name="MH_LIBRARY" val="CONTENTS"/>
  <p:tag name="MH_TYPE" val="ENTRY"/>
  <p:tag name="ID" val="547136"/>
  <p:tag name="MH_ORDER" val="1"/>
</p:tagLst>
</file>

<file path=ppt/tags/tag11.xml><?xml version="1.0" encoding="utf-8"?>
<p:tagLst xmlns:p="http://schemas.openxmlformats.org/presentationml/2006/main">
  <p:tag name="MH" val="20151013144530"/>
  <p:tag name="MH_LIBRARY" val="CONTENTS"/>
  <p:tag name="MH_TYPE" val="NUMBER"/>
  <p:tag name="ID" val="547136"/>
  <p:tag name="MH_ORDER" val="1"/>
</p:tagLst>
</file>

<file path=ppt/tags/tag12.xml><?xml version="1.0" encoding="utf-8"?>
<p:tagLst xmlns:p="http://schemas.openxmlformats.org/presentationml/2006/main">
  <p:tag name="MH" val="20151013144530"/>
  <p:tag name="MH_LIBRARY" val="CONTENTS"/>
  <p:tag name="MH_TYPE" val="ENTRY"/>
  <p:tag name="ID" val="547136"/>
  <p:tag name="MH_ORDER" val="3"/>
</p:tagLst>
</file>

<file path=ppt/tags/tag13.xml><?xml version="1.0" encoding="utf-8"?>
<p:tagLst xmlns:p="http://schemas.openxmlformats.org/presentationml/2006/main">
  <p:tag name="MH" val="20151013144530"/>
  <p:tag name="MH_LIBRARY" val="CONTENTS"/>
  <p:tag name="MH_TYPE" val="NUMBER"/>
  <p:tag name="ID" val="547136"/>
  <p:tag name="MH_ORDER" val="3"/>
</p:tagLst>
</file>

<file path=ppt/tags/tag14.xml><?xml version="1.0" encoding="utf-8"?>
<p:tagLst xmlns:p="http://schemas.openxmlformats.org/presentationml/2006/main">
  <p:tag name="MH" val="20151013144530"/>
  <p:tag name="MH_LIBRARY" val="CONTENTS"/>
  <p:tag name="MH_TYPE" val="ENTRY"/>
  <p:tag name="ID" val="547136"/>
  <p:tag name="MH_ORDER" val="4"/>
</p:tagLst>
</file>

<file path=ppt/tags/tag15.xml><?xml version="1.0" encoding="utf-8"?>
<p:tagLst xmlns:p="http://schemas.openxmlformats.org/presentationml/2006/main">
  <p:tag name="MH" val="20151013144530"/>
  <p:tag name="MH_LIBRARY" val="CONTENTS"/>
  <p:tag name="MH_TYPE" val="NUMBER"/>
  <p:tag name="ID" val="547136"/>
  <p:tag name="MH_ORDER" val="4"/>
</p:tagLst>
</file>

<file path=ppt/tags/tag16.xml><?xml version="1.0" encoding="utf-8"?>
<p:tagLst xmlns:p="http://schemas.openxmlformats.org/presentationml/2006/main">
  <p:tag name="MH" val="20151013144530"/>
  <p:tag name="MH_LIBRARY" val="CONTENTS"/>
  <p:tag name="MH_TYPE" val="OTHERS"/>
  <p:tag name="ID" val="547136"/>
</p:tagLst>
</file>

<file path=ppt/tags/tag17.xml><?xml version="1.0" encoding="utf-8"?>
<p:tagLst xmlns:p="http://schemas.openxmlformats.org/presentationml/2006/main">
  <p:tag name="MH" val="20151013144530"/>
  <p:tag name="MH_LIBRARY" val="CONTENTS"/>
  <p:tag name="MH_AUTOCOLOR" val="TRUE"/>
  <p:tag name="MH_TYPE" val="CONTENTS"/>
  <p:tag name="ID" val="547136"/>
</p:tagLst>
</file>

<file path=ppt/tags/tag2.xml><?xml version="1.0" encoding="utf-8"?>
<p:tagLst xmlns:p="http://schemas.openxmlformats.org/presentationml/2006/main">
  <p:tag name="MH" val="20151014103447"/>
  <p:tag name="MH_LIBRARY" val="GRAPHIC"/>
  <p:tag name="MH_TYPE" val="Other"/>
  <p:tag name="MH_ORDER" val="4"/>
</p:tagLst>
</file>

<file path=ppt/tags/tag3.xml><?xml version="1.0" encoding="utf-8"?>
<p:tagLst xmlns:p="http://schemas.openxmlformats.org/presentationml/2006/main">
  <p:tag name="MH" val="20151014103447"/>
  <p:tag name="MH_LIBRARY" val="GRAPHIC"/>
  <p:tag name="MH_TYPE" val="Other"/>
  <p:tag name="MH_ORDER" val="3"/>
</p:tagLst>
</file>

<file path=ppt/tags/tag4.xml><?xml version="1.0" encoding="utf-8"?>
<p:tagLst xmlns:p="http://schemas.openxmlformats.org/presentationml/2006/main">
  <p:tag name="MH" val="20151013162158"/>
  <p:tag name="MH_LIBRARY" val="GRAPHIC"/>
  <p:tag name="MH_TYPE" val="Other"/>
  <p:tag name="MH_ORDER" val="2"/>
</p:tagLst>
</file>

<file path=ppt/tags/tag5.xml><?xml version="1.0" encoding="utf-8"?>
<p:tagLst xmlns:p="http://schemas.openxmlformats.org/presentationml/2006/main">
  <p:tag name="MH" val="20151013144530"/>
  <p:tag name="MH_LIBRARY" val="CONTENTS"/>
  <p:tag name="MH_TYPE" val="OTHERS"/>
  <p:tag name="ID" val="547136"/>
</p:tagLst>
</file>

<file path=ppt/tags/tag6.xml><?xml version="1.0" encoding="utf-8"?>
<p:tagLst xmlns:p="http://schemas.openxmlformats.org/presentationml/2006/main">
  <p:tag name="MH" val="20151013144530"/>
  <p:tag name="MH_LIBRARY" val="CONTENTS"/>
  <p:tag name="MH_AUTOCOLOR" val="TRUE"/>
  <p:tag name="MH_TYPE" val="CONTENTS"/>
  <p:tag name="ID" val="547136"/>
</p:tagLst>
</file>

<file path=ppt/tags/tag7.xml><?xml version="1.0" encoding="utf-8"?>
<p:tagLst xmlns:p="http://schemas.openxmlformats.org/presentationml/2006/main">
  <p:tag name="MH" val="20151013144530"/>
  <p:tag name="MH_LIBRARY" val="CONTENTS"/>
  <p:tag name="MH_TYPE" val="OTHERS"/>
  <p:tag name="ID" val="547136"/>
</p:tagLst>
</file>

<file path=ppt/tags/tag8.xml><?xml version="1.0" encoding="utf-8"?>
<p:tagLst xmlns:p="http://schemas.openxmlformats.org/presentationml/2006/main">
  <p:tag name="MH" val="20151013144530"/>
  <p:tag name="MH_LIBRARY" val="CONTENTS"/>
  <p:tag name="MH_AUTOCOLOR" val="TRUE"/>
  <p:tag name="MH_TYPE" val="CONTENTS"/>
  <p:tag name="ID" val="547136"/>
</p:tagLst>
</file>

<file path=ppt/tags/tag9.xml><?xml version="1.0" encoding="utf-8"?>
<p:tagLst xmlns:p="http://schemas.openxmlformats.org/presentationml/2006/main">
  <p:tag name="MH" val="20151013144530"/>
  <p:tag name="MH_LIBRARY" val="CONTENTS"/>
  <p:tag name="MH_TYPE" val="OTHERS"/>
  <p:tag name="ID" val="547136"/>
</p:tagLst>
</file>

<file path=ppt/theme/theme1.xml><?xml version="1.0" encoding="utf-8"?>
<a:theme xmlns:a="http://schemas.openxmlformats.org/drawingml/2006/main" name="Office 主题">
  <a:themeElements>
    <a:clrScheme name="自定义 139">
      <a:dk1>
        <a:srgbClr val="5F5F5F"/>
      </a:dk1>
      <a:lt1>
        <a:sysClr val="window" lastClr="FFFFFF"/>
      </a:lt1>
      <a:dk2>
        <a:srgbClr val="4D4D4D"/>
      </a:dk2>
      <a:lt2>
        <a:srgbClr val="FFFFFF"/>
      </a:lt2>
      <a:accent1>
        <a:srgbClr val="4A6982"/>
      </a:accent1>
      <a:accent2>
        <a:srgbClr val="E86262"/>
      </a:accent2>
      <a:accent3>
        <a:srgbClr val="878B79"/>
      </a:accent3>
      <a:accent4>
        <a:srgbClr val="E29860"/>
      </a:accent4>
      <a:accent5>
        <a:srgbClr val="A06C6D"/>
      </a:accent5>
      <a:accent6>
        <a:srgbClr val="DE8E86"/>
      </a:accent6>
      <a:hlink>
        <a:srgbClr val="00B0F0"/>
      </a:hlink>
      <a:folHlink>
        <a:srgbClr val="949494"/>
      </a:folHlink>
    </a:clrScheme>
    <a:fontScheme name="自定义 15">
      <a:majorFont>
        <a:latin typeface="Arial"/>
        <a:ea typeface="黑体"/>
        <a:cs typeface=""/>
      </a:majorFont>
      <a:minorFont>
        <a:latin typeface="Arial"/>
        <a:ea typeface="黑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17987</Words>
  <Application>WPS 演示</Application>
  <PresentationFormat>사용자 지정</PresentationFormat>
  <Paragraphs>529</Paragraphs>
  <Slides>40</Slides>
  <Notes>23</Notes>
  <HiddenSlides>0</HiddenSlides>
  <MMClips>0</MMClips>
  <ScaleCrop>false</ScaleCrop>
  <HeadingPairs>
    <vt:vector size="6" baseType="variant">
      <vt:variant>
        <vt:lpstr>已用的字体</vt:lpstr>
      </vt:variant>
      <vt:variant>
        <vt:i4>25</vt:i4>
      </vt:variant>
      <vt:variant>
        <vt:lpstr>主题</vt:lpstr>
      </vt:variant>
      <vt:variant>
        <vt:i4>1</vt:i4>
      </vt:variant>
      <vt:variant>
        <vt:lpstr>幻灯片标题</vt:lpstr>
      </vt:variant>
      <vt:variant>
        <vt:i4>40</vt:i4>
      </vt:variant>
    </vt:vector>
  </HeadingPairs>
  <TitlesOfParts>
    <vt:vector size="66" baseType="lpstr">
      <vt:lpstr>Arial</vt:lpstr>
      <vt:lpstr>宋体</vt:lpstr>
      <vt:lpstr>Wingdings</vt:lpstr>
      <vt:lpstr>黑体</vt:lpstr>
      <vt:lpstr>微软雅黑</vt:lpstr>
      <vt:lpstr>Arial Black</vt:lpstr>
      <vt:lpstr>Symbol</vt:lpstr>
      <vt:lpstr>GalaxyText Std</vt:lpstr>
      <vt:lpstr>Segoe Script</vt:lpstr>
      <vt:lpstr>SentyBrush</vt:lpstr>
      <vt:lpstr>Trebuchet MS</vt:lpstr>
      <vt:lpstr>Times</vt:lpstr>
      <vt:lpstr>Comic Sans MS</vt:lpstr>
      <vt:lpstr>Aharoni</vt:lpstr>
      <vt:lpstr>Arial Unicode MS</vt:lpstr>
      <vt:lpstr>Calibri</vt:lpstr>
      <vt:lpstr>Malgun Gothic</vt:lpstr>
      <vt:lpstr>Helvetica</vt:lpstr>
      <vt:lpstr>AR HeiB5 UL</vt:lpstr>
      <vt:lpstr>Georgia</vt:lpstr>
      <vt:lpstr>SymbolProp BT</vt:lpstr>
      <vt:lpstr>Migraffiti</vt:lpstr>
      <vt:lpstr>Traditional Arabic</vt:lpstr>
      <vt:lpstr>LogicA</vt:lpstr>
      <vt:lpstr>Times New Roman</vt:lpstr>
      <vt:lpstr>Office 主题</vt:lpstr>
      <vt:lpstr>A PICTURE OF TRUTH</vt:lpstr>
      <vt:lpstr>PowerPoint 演示文稿</vt:lpstr>
      <vt:lpstr>PowerPoint 演示文稿</vt:lpstr>
      <vt:lpstr>PowerPoint 演示文稿</vt:lpstr>
      <vt:lpstr>Truth-bearer </vt:lpstr>
      <vt:lpstr>Truth-bearer </vt:lpstr>
      <vt:lpstr>Truth-bearer </vt:lpstr>
      <vt:lpstr>Truth-bearer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lichun zhou</dc:creator>
  <cp:lastModifiedBy>双</cp:lastModifiedBy>
  <cp:revision>336</cp:revision>
  <dcterms:created xsi:type="dcterms:W3CDTF">2015-09-25T03:48:00Z</dcterms:created>
  <dcterms:modified xsi:type="dcterms:W3CDTF">2017-11-14T05:24:44Z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半圆双色扁平模板.ppt</vt:lpwstr>
  </property>
  <property fmtid="{D5CDD505-2E9C-101B-9397-08002B2CF9AE}" pid="3" name="fileid">
    <vt:lpwstr>644052</vt:lpwstr>
  </property>
  <property fmtid="{D5CDD505-2E9C-101B-9397-08002B2CF9AE}" pid="4" name="KSOProductBuildVer">
    <vt:lpwstr>2052-10.1.0.6930</vt:lpwstr>
  </property>
</Properties>
</file>